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comments/comment1.xml" ContentType="application/vnd.openxmlformats-officedocument.presentationml.comment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1"/>
  </p:notesMasterIdLst>
  <p:handoutMasterIdLst>
    <p:handoutMasterId r:id="rId22"/>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7" r:id="rId18"/>
    <p:sldId id="348" r:id="rId19"/>
    <p:sldId id="319" r:id="rId20"/>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08" autoAdjust="0"/>
    <p:restoredTop sz="67244" autoAdjust="0"/>
  </p:normalViewPr>
  <p:slideViewPr>
    <p:cSldViewPr snapToGrid="0">
      <p:cViewPr varScale="1">
        <p:scale>
          <a:sx n="119" d="100"/>
          <a:sy n="119" d="100"/>
        </p:scale>
        <p:origin x="678"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6T13:13:39.486" idx="6">
    <p:pos x="6491" y="1196"/>
    <p:text>This line needs a rewrite.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Introductions – LAO</a:t>
            </a:r>
          </a:p>
          <a:p>
            <a:pPr marL="171450" indent="-171450">
              <a:buFont typeface="Arial" panose="020B0604020202020204" pitchFamily="34" charset="0"/>
              <a:buChar char="•"/>
            </a:pPr>
            <a:r>
              <a:rPr lang="en-CA" dirty="0"/>
              <a:t>Simone Bern</a:t>
            </a:r>
          </a:p>
          <a:p>
            <a:pPr marL="171450" indent="-171450">
              <a:buFont typeface="Arial" panose="020B0604020202020204" pitchFamily="34" charset="0"/>
              <a:buChar char="•"/>
            </a:pPr>
            <a:r>
              <a:rPr lang="en-CA" dirty="0"/>
              <a:t>Who else</a:t>
            </a:r>
          </a:p>
          <a:p>
            <a:pPr marL="0" indent="0">
              <a:buFont typeface="Arial" panose="020B0604020202020204" pitchFamily="34" charset="0"/>
              <a:buNone/>
            </a:pPr>
            <a:endParaRPr lang="en-CA" dirty="0"/>
          </a:p>
          <a:p>
            <a:r>
              <a:rPr lang="en-CA" dirty="0"/>
              <a:t>Introductions – Various groups represented – </a:t>
            </a:r>
            <a:r>
              <a:rPr lang="en-CA" dirty="0">
                <a:solidFill>
                  <a:srgbClr val="FF0000"/>
                </a:solidFill>
              </a:rPr>
              <a:t>We should have specific names of institutions</a:t>
            </a:r>
            <a:r>
              <a:rPr lang="en-CA" baseline="0" dirty="0">
                <a:solidFill>
                  <a:srgbClr val="FF0000"/>
                </a:solidFill>
              </a:rPr>
              <a:t> or associations</a:t>
            </a:r>
            <a:endParaRPr lang="en-CA" dirty="0">
              <a:solidFill>
                <a:srgbClr val="FF0000"/>
              </a:solidFill>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lawyers who do a high volume of legal aid work</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those who have had an alternative fee arrangement, using current lists </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other panel members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legal association representatives – 3 or 4 representatives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preferred service providers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open to all</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18854633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
        <p:nvSpPr>
          <p:cNvPr id="9" name="TextBox 8"/>
          <p:cNvSpPr txBox="1"/>
          <p:nvPr userDrawn="1"/>
        </p:nvSpPr>
        <p:spPr>
          <a:xfrm>
            <a:off x="184049" y="4847295"/>
            <a:ext cx="1598213" cy="215444"/>
          </a:xfrm>
          <a:prstGeom prst="rect">
            <a:avLst/>
          </a:prstGeom>
          <a:noFill/>
        </p:spPr>
        <p:txBody>
          <a:bodyPr wrap="square" rtlCol="0">
            <a:spAutoFit/>
          </a:bodyPr>
          <a:lstStyle/>
          <a:p>
            <a:r>
              <a:rPr lang="en-CA" sz="800" b="1" dirty="0" smtClean="0">
                <a:solidFill>
                  <a:schemeClr val="bg2">
                    <a:lumMod val="75000"/>
                  </a:schemeClr>
                </a:solidFill>
                <a:latin typeface="Adobe Garamond Pro" panose="02020502060506020403" pitchFamily="18" charset="0"/>
              </a:rPr>
              <a:t>AIDE JURIDIQUE ONTARIO</a:t>
            </a:r>
            <a:endParaRPr lang="en-CA" sz="800" b="1" dirty="0">
              <a:solidFill>
                <a:schemeClr val="bg2">
                  <a:lumMod val="75000"/>
                </a:schemeClr>
              </a:solidFill>
              <a:latin typeface="Adobe Garamond Pro" panose="02020502060506020403" pitchFamily="18" charset="0"/>
            </a:endParaRPr>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hyperlink" Target="mailto:TariffConsult20-21@lao.on.ca" TargetMode="Externa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comments" Target="../comments/comment1.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custDataLst>
              <p:tags r:id="rId1"/>
            </p:custDataLst>
          </p:nvPr>
        </p:nvSpPr>
        <p:spPr/>
        <p:txBody>
          <a:bodyPr/>
          <a:lstStyle/>
          <a:p>
            <a:r>
              <a:rPr lang="en-US" dirty="0"/>
              <a:t>Consultations sur le </a:t>
            </a:r>
            <a:r>
              <a:rPr lang="en-US" dirty="0" err="1"/>
              <a:t>tarif</a:t>
            </a:r>
            <a:endParaRPr lang="en-US" dirty="0"/>
          </a:p>
        </p:txBody>
      </p:sp>
      <p:sp>
        <p:nvSpPr>
          <p:cNvPr id="5" name="Subtitle 4"/>
          <p:cNvSpPr>
            <a:spLocks noGrp="1"/>
          </p:cNvSpPr>
          <p:nvPr>
            <p:ph type="subTitle" idx="1"/>
            <p:custDataLst>
              <p:tags r:id="rId2"/>
            </p:custDataLst>
          </p:nvPr>
        </p:nvSpPr>
        <p:spPr>
          <a:xfrm>
            <a:off x="1180736" y="2874210"/>
            <a:ext cx="6778870" cy="708001"/>
          </a:xfrm>
        </p:spPr>
        <p:txBody>
          <a:bodyPr/>
          <a:lstStyle/>
          <a:p>
            <a:r>
              <a:rPr lang="en-US" dirty="0"/>
              <a:t>Droit </a:t>
            </a:r>
            <a:r>
              <a:rPr lang="en-US" dirty="0" smtClean="0"/>
              <a:t>de </a:t>
            </a:r>
            <a:r>
              <a:rPr lang="en-US" dirty="0" err="1" smtClean="0"/>
              <a:t>l’immigration</a:t>
            </a:r>
            <a:r>
              <a:rPr lang="en-US" dirty="0" smtClean="0"/>
              <a:t> et des </a:t>
            </a:r>
            <a:r>
              <a:rPr lang="en-US" dirty="0" err="1" smtClean="0"/>
              <a:t>réfugiés</a:t>
            </a:r>
            <a:endParaRPr lang="en-US" dirty="0"/>
          </a:p>
        </p:txBody>
      </p:sp>
      <p:sp>
        <p:nvSpPr>
          <p:cNvPr id="8" name="Text Placeholder 7"/>
          <p:cNvSpPr>
            <a:spLocks noGrp="1"/>
          </p:cNvSpPr>
          <p:nvPr>
            <p:ph type="body" sz="quarter" idx="10"/>
            <p:custDataLst>
              <p:tags r:id="rId3"/>
            </p:custDataLst>
          </p:nvPr>
        </p:nvSpPr>
        <p:spPr>
          <a:xfrm>
            <a:off x="1840160" y="4354116"/>
            <a:ext cx="5460022" cy="408384"/>
          </a:xfrm>
        </p:spPr>
        <p:txBody>
          <a:bodyPr/>
          <a:lstStyle/>
          <a:p>
            <a:r>
              <a:rPr lang="en-US" dirty="0" err="1"/>
              <a:t>Décembre</a:t>
            </a:r>
            <a:r>
              <a:rPr lang="en-US" dirty="0"/>
              <a:t> 2020</a:t>
            </a:r>
          </a:p>
        </p:txBody>
      </p:sp>
      <p:sp>
        <p:nvSpPr>
          <p:cNvPr id="32" name="Text Placeholder 31"/>
          <p:cNvSpPr>
            <a:spLocks noGrp="1"/>
          </p:cNvSpPr>
          <p:nvPr>
            <p:ph type="body" sz="quarter" idx="11"/>
            <p:custDataLst>
              <p:tags r:id="rId4"/>
            </p:custDataLst>
          </p:nvPr>
        </p:nvSpPr>
        <p:spPr>
          <a:xfrm>
            <a:off x="1840160" y="3945732"/>
            <a:ext cx="5460022" cy="408384"/>
          </a:xfrm>
        </p:spPr>
        <p:txBody>
          <a:bodyPr>
            <a:normAutofit fontScale="85000" lnSpcReduction="10000"/>
          </a:bodyPr>
          <a:lstStyle/>
          <a:p>
            <a:r>
              <a:rPr lang="fr-CA" dirty="0"/>
              <a:t>Dans le cadre du programme de modernisation d’AJO</a:t>
            </a:r>
          </a:p>
        </p:txBody>
      </p:sp>
    </p:spTree>
    <p:extLst>
      <p:ext uri="{BB962C8B-B14F-4D97-AF65-F5344CB8AC3E}">
        <p14:creationId xmlns:p14="http://schemas.microsoft.com/office/powerpoint/2010/main" val="1618359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994172"/>
          </a:xfrm>
        </p:spPr>
        <p:txBody>
          <a:bodyPr/>
          <a:lstStyle/>
          <a:p>
            <a:r>
              <a:rPr lang="fr-CA" dirty="0"/>
              <a:t>Améliorer </a:t>
            </a:r>
            <a:r>
              <a:rPr lang="fr-CA" i="1" dirty="0"/>
              <a:t>Aide juridique en </a:t>
            </a:r>
            <a:r>
              <a:rPr lang="fr-CA" i="1" dirty="0" smtClean="0"/>
              <a:t>ligne et le tarif</a:t>
            </a:r>
            <a:endParaRPr lang="fr-CA" dirty="0"/>
          </a:p>
        </p:txBody>
      </p:sp>
      <p:sp>
        <p:nvSpPr>
          <p:cNvPr id="3" name="Content Placeholder 2"/>
          <p:cNvSpPr>
            <a:spLocks noGrp="1"/>
          </p:cNvSpPr>
          <p:nvPr>
            <p:ph idx="1"/>
            <p:custDataLst>
              <p:tags r:id="rId2"/>
            </p:custDataLst>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fr-CA" sz="3450" dirty="0"/>
              <a:t>Quels aspects de la facturation vous prennent le plus de temps?</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 est le plus grand obstacle à l’obtention de renseignements concernant la facturation ou les règles relatives à la facturation?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Comment AJO pourrait-elle simplifier la facturation pour vous?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Quelles fonctions supplémentaires aimeriez-vous voir dans un portail en ligne?</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Quelles sont vos trois plaintes principales concernant la facturation, mais qui ne se rapportent pas au tarif?</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Quels aspects du tarif vous semblent-ils les plus inadéquats?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Comment amélioreriez-vous le système des augmentations discrétionnaires</a:t>
            </a:r>
            <a:r>
              <a:rPr lang="fr-CA" sz="3450" dirty="0" smtClean="0"/>
              <a:t>?</a:t>
            </a: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804863"/>
          </a:xfrm>
        </p:spPr>
        <p:txBody>
          <a:bodyPr/>
          <a:lstStyle/>
          <a:p>
            <a:r>
              <a:rPr lang="fr-CA" dirty="0"/>
              <a:t>Heures de début et de fin des audiences</a:t>
            </a:r>
          </a:p>
        </p:txBody>
      </p:sp>
      <p:sp>
        <p:nvSpPr>
          <p:cNvPr id="3" name="Content Placeholder 2"/>
          <p:cNvSpPr>
            <a:spLocks noGrp="1"/>
          </p:cNvSpPr>
          <p:nvPr>
            <p:ph idx="1"/>
            <p:custDataLst>
              <p:tags r:id="rId2"/>
            </p:custDataLst>
          </p:nvPr>
        </p:nvSpPr>
        <p:spPr>
          <a:xfrm>
            <a:off x="628650" y="804863"/>
            <a:ext cx="7886700" cy="3827859"/>
          </a:xfrm>
        </p:spPr>
        <p:txBody>
          <a:bodyPr>
            <a:normAutofit fontScale="70000" lnSpcReduction="20000"/>
          </a:bodyPr>
          <a:lstStyle/>
          <a:p>
            <a:pPr marL="514350" indent="-514350">
              <a:lnSpc>
                <a:spcPct val="120000"/>
              </a:lnSpc>
              <a:spcBef>
                <a:spcPts val="0"/>
              </a:spcBef>
              <a:buFont typeface="+mj-lt"/>
              <a:buAutoNum type="arabicPeriod" startAt="8"/>
            </a:pPr>
            <a:r>
              <a:rPr lang="fr-CA" sz="2850" dirty="0"/>
              <a:t>Les règles existantes d’AJO en matière de tarif horaire exigent que les avocats inscrits sur les listes consignent, dans leurs dossiers détaillés, les heures de début et de fin des audiences pour les audiences auxquelles ils ont participé et qui nécessitent donc un paiement supplémentaire.</a:t>
            </a:r>
            <a:br>
              <a:rPr lang="fr-CA" sz="2850" dirty="0"/>
            </a:br>
            <a:r>
              <a:rPr lang="fr-CA" sz="2850" dirty="0"/>
              <a:t/>
            </a:r>
            <a:br>
              <a:rPr lang="fr-CA" sz="2850" dirty="0"/>
            </a:br>
            <a:r>
              <a:rPr lang="fr-CA" sz="2850" dirty="0"/>
              <a:t>Seriez-vous favorable à un système d’honoraires pour la comparution aux audiences qui se fonderait soit sur un nombre fixe d’heures soit sur des honoraires forfaitaires? Ce système éliminerait le besoin, pour les avocats, de noter les heures de début et de fin d’une audience et AJO n’aurait qu’à confirmer que la comparution a bien eu lieu.</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rmAutofit/>
          </a:bodyPr>
          <a:lstStyle/>
          <a:p>
            <a:r>
              <a:rPr lang="fr-CA" dirty="0"/>
              <a:t>Remédier aux insuffisances du </a:t>
            </a:r>
            <a:r>
              <a:rPr lang="fr-CA" dirty="0" smtClean="0"/>
              <a:t>tarif </a:t>
            </a:r>
            <a:endParaRPr lang="fr-CA" dirty="0"/>
          </a:p>
        </p:txBody>
      </p:sp>
      <p:sp>
        <p:nvSpPr>
          <p:cNvPr id="3" name="Content Placeholder 2"/>
          <p:cNvSpPr>
            <a:spLocks noGrp="1"/>
          </p:cNvSpPr>
          <p:nvPr>
            <p:ph idx="1"/>
            <p:custDataLst>
              <p:tags r:id="rId2"/>
            </p:custDataLst>
          </p:nvPr>
        </p:nvSpPr>
        <p:spPr>
          <a:xfrm>
            <a:off x="503144" y="521458"/>
            <a:ext cx="7886700" cy="4085265"/>
          </a:xfrm>
        </p:spPr>
        <p:txBody>
          <a:bodyPr>
            <a:noAutofit/>
          </a:bodyPr>
          <a:lstStyle/>
          <a:p>
            <a:pPr marL="0" indent="0">
              <a:lnSpc>
                <a:spcPct val="120000"/>
              </a:lnSpc>
              <a:spcBef>
                <a:spcPts val="0"/>
              </a:spcBef>
              <a:buNone/>
            </a:pPr>
            <a:endParaRPr lang="fr-CA" sz="900" dirty="0"/>
          </a:p>
          <a:p>
            <a:pPr marL="385763" indent="-385763">
              <a:lnSpc>
                <a:spcPct val="120000"/>
              </a:lnSpc>
              <a:spcBef>
                <a:spcPts val="0"/>
              </a:spcBef>
              <a:buFont typeface="+mj-lt"/>
              <a:buAutoNum type="arabicPeriod"/>
            </a:pPr>
            <a:r>
              <a:rPr lang="fr-CA" sz="900" dirty="0"/>
              <a:t>Pour les demandes d’asile, AJO accorde 16 heures de préparation, que le cas soit simple ou complexe. Les seuls paiements supplémentaires autorisés par le tarif concernent </a:t>
            </a:r>
            <a:r>
              <a:rPr lang="fr-CA" sz="900" dirty="0" smtClean="0"/>
              <a:t>la </a:t>
            </a:r>
            <a:r>
              <a:rPr lang="fr-CA" sz="900" dirty="0"/>
              <a:t>préparation d’observations écrites (deux heures) et la préparation d’une séance supplémentaire d’une audience qui ne s’est pas terminée (deux heures</a:t>
            </a:r>
            <a:r>
              <a:rPr lang="fr-CA" sz="900" dirty="0" smtClean="0"/>
              <a:t>). AJO </a:t>
            </a:r>
            <a:r>
              <a:rPr lang="fr-CA" sz="900" dirty="0"/>
              <a:t>a entendu que la préparation d’une demande d’augmentation discrétionnaire était longue et que les demandes n’étaient souvent pas approuvées</a:t>
            </a:r>
            <a:r>
              <a:rPr lang="fr-CA" sz="900" dirty="0" smtClean="0"/>
              <a:t>.</a:t>
            </a:r>
            <a:endParaRPr lang="fr-CA" sz="900" dirty="0"/>
          </a:p>
          <a:p>
            <a:pPr lvl="1">
              <a:lnSpc>
                <a:spcPct val="120000"/>
              </a:lnSpc>
              <a:spcBef>
                <a:spcPts val="0"/>
              </a:spcBef>
            </a:pPr>
            <a:r>
              <a:rPr lang="fr-CA" sz="900" dirty="0"/>
              <a:t>Les paiements refléteraient-ils mieux le travail exécuté si le tarif horaire pour la préparation à l’audience était réduit et qu’un paiement supplémentaire était prévu pour certaines complexités? Dans l’affirmative, à votre avis, quels types de tâches ou de circonstances devraient </a:t>
            </a:r>
            <a:r>
              <a:rPr lang="fr-CA" sz="900" dirty="0" smtClean="0"/>
              <a:t>être </a:t>
            </a:r>
            <a:r>
              <a:rPr lang="fr-CA" sz="900" dirty="0"/>
              <a:t>inclus dans les nouvelles attributions d’heures</a:t>
            </a:r>
            <a:r>
              <a:rPr lang="fr-CA" sz="900" dirty="0" smtClean="0"/>
              <a:t>?</a:t>
            </a:r>
            <a:endParaRPr lang="fr-CA" sz="900" dirty="0"/>
          </a:p>
          <a:p>
            <a:pPr marL="385763" indent="-385763">
              <a:lnSpc>
                <a:spcPct val="120000"/>
              </a:lnSpc>
              <a:spcBef>
                <a:spcPts val="0"/>
              </a:spcBef>
              <a:buFont typeface="+mj-lt"/>
              <a:buAutoNum type="arabicPeriod"/>
            </a:pPr>
            <a:r>
              <a:rPr lang="fr-CA" sz="900" dirty="0"/>
              <a:t>Le tarif existant pour des affaires de droit des réfugiés accorde sept heures pour la préparation du formulaire Fondement de la demande </a:t>
            </a:r>
            <a:r>
              <a:rPr lang="fr-CA" sz="900" dirty="0" smtClean="0"/>
              <a:t>d’asile </a:t>
            </a:r>
            <a:r>
              <a:rPr lang="fr-CA" sz="900" dirty="0"/>
              <a:t>et neuf heures pour la préparation à l’audience. Les neuf heures peuvent commencer n’importe quand après que la demande est renvoyée à la Section de la protection des réfugiés</a:t>
            </a:r>
            <a:r>
              <a:rPr lang="fr-CA" sz="900" dirty="0" smtClean="0"/>
              <a:t>. Pour </a:t>
            </a:r>
            <a:r>
              <a:rPr lang="fr-CA" sz="900" dirty="0"/>
              <a:t>les demandes figurant sur la liste des pays et types de cas relevant du processus d’examen du dossier de la Commission de l’immigration et du statut de réfugié du Canada, le tarif accorde 10 heures pour la préparation du formulaire Fondement de la demande d’asile et la préparation des documents du client à divulguer, et six heures pour la préparation à l’audience, qui ne peuvent être réclamées que si la demande d’asile fait l’objet d’une audience. AJO devrait-elle modifier ces attributions d’heures et, dans l’affirmative, comment?  </a:t>
            </a:r>
          </a:p>
          <a:p>
            <a:pPr marL="385763" indent="-385763">
              <a:lnSpc>
                <a:spcPct val="120000"/>
              </a:lnSpc>
              <a:spcBef>
                <a:spcPts val="0"/>
              </a:spcBef>
              <a:buFont typeface="+mj-lt"/>
              <a:buAutoNum type="arabicPeriod"/>
            </a:pPr>
            <a:r>
              <a:rPr lang="fr-CA" sz="900" dirty="0"/>
              <a:t>AJO suit actuellement un système de paiement à l’heure pour rémunérer les avocats qui travaillent sur un dossier relevant du droit de l’immigration et des réfugiés. Cependant, la plupart des mandats privés dans ce domaine du droit prévoient des honoraires forfaitaires, au lieu d’un tarif horaire. AJO devrait-elle adopter un modèle d’honoraires forfaitaires pour les affaires relevant du droit de l’immigration et des réfugiés? Ce modèle conviendrait-il </a:t>
            </a:r>
            <a:r>
              <a:rPr lang="fr-CA" sz="900" dirty="0" smtClean="0"/>
              <a:t>mieux </a:t>
            </a:r>
            <a:r>
              <a:rPr lang="fr-CA" sz="900" dirty="0"/>
              <a:t>à certains types d’instances que d’autres? D’après vous, quels seraient les avantages et inconvénients d’un modèle d’honoraires forfaitaires?</a:t>
            </a:r>
            <a:r>
              <a:rPr lang="fr-CA" sz="900" dirty="0" smtClean="0"/>
              <a:t> </a:t>
            </a:r>
            <a:endParaRPr lang="fr-CA" sz="900"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rmAutofit/>
          </a:bodyPr>
          <a:lstStyle/>
          <a:p>
            <a:r>
              <a:rPr lang="fr-CA" dirty="0"/>
              <a:t>Remédier aux insuffisances du </a:t>
            </a:r>
            <a:r>
              <a:rPr lang="fr-CA" dirty="0" smtClean="0"/>
              <a:t>tarif</a:t>
            </a:r>
            <a:endParaRPr lang="en-CA" dirty="0"/>
          </a:p>
        </p:txBody>
      </p:sp>
      <p:sp>
        <p:nvSpPr>
          <p:cNvPr id="3" name="Content Placeholder 2"/>
          <p:cNvSpPr>
            <a:spLocks noGrp="1"/>
          </p:cNvSpPr>
          <p:nvPr>
            <p:ph idx="1"/>
            <p:custDataLst>
              <p:tags r:id="rId2"/>
            </p:custDataLst>
          </p:nvPr>
        </p:nvSpPr>
        <p:spPr>
          <a:xfrm>
            <a:off x="628650" y="915031"/>
            <a:ext cx="7886700" cy="3717692"/>
          </a:xfrm>
        </p:spPr>
        <p:txBody>
          <a:bodyPr>
            <a:normAutofit fontScale="55000" lnSpcReduction="20000"/>
          </a:bodyPr>
          <a:lstStyle/>
          <a:p>
            <a:pPr marL="457200" indent="-457200">
              <a:lnSpc>
                <a:spcPct val="120000"/>
              </a:lnSpc>
              <a:spcBef>
                <a:spcPts val="0"/>
              </a:spcBef>
              <a:buFont typeface="+mj-lt"/>
              <a:buAutoNum type="arabicPeriod" startAt="4"/>
            </a:pPr>
            <a:r>
              <a:rPr lang="fr-CA" dirty="0"/>
              <a:t>Y </a:t>
            </a:r>
            <a:r>
              <a:rPr lang="fr-CA" dirty="0" err="1"/>
              <a:t>a-t-il</a:t>
            </a:r>
            <a:r>
              <a:rPr lang="fr-CA" dirty="0"/>
              <a:t> des changements qu’AJO pourrait apporter à la structure du tarif pour d’autres services (p. ex., </a:t>
            </a:r>
            <a:r>
              <a:rPr lang="fr-CA" dirty="0" smtClean="0"/>
              <a:t>appels </a:t>
            </a:r>
            <a:r>
              <a:rPr lang="fr-CA" dirty="0"/>
              <a:t>devant la Section </a:t>
            </a:r>
            <a:r>
              <a:rPr lang="fr-CA" dirty="0" smtClean="0"/>
              <a:t>d’appel </a:t>
            </a:r>
            <a:r>
              <a:rPr lang="fr-CA" dirty="0"/>
              <a:t>des réfugiés, demandes de contrôle judiciaire, sursis, demandes pour des considérations d’ordre humanitaire, examens des risques avant renvoi, appels devant la Section d’appel de l’immigration, contrôles des motifs de détention, etc.) qui refléteraient plus fidèlement le travail requis, en particulier afin de mieux rémunérer pour les avocats qui travaillent sur des dossiers complexes?</a:t>
            </a:r>
          </a:p>
          <a:p>
            <a:pPr marL="385763" indent="-385763">
              <a:lnSpc>
                <a:spcPct val="120000"/>
              </a:lnSpc>
              <a:spcBef>
                <a:spcPts val="0"/>
              </a:spcBef>
              <a:buFont typeface="+mj-lt"/>
              <a:buAutoNum type="arabicPeriod" startAt="4"/>
            </a:pPr>
            <a:endParaRPr lang="fr-CA" dirty="0"/>
          </a:p>
          <a:p>
            <a:pPr marL="385763" indent="-385763">
              <a:lnSpc>
                <a:spcPct val="120000"/>
              </a:lnSpc>
              <a:spcBef>
                <a:spcPts val="0"/>
              </a:spcBef>
              <a:buFont typeface="+mj-lt"/>
              <a:buAutoNum type="arabicPeriod" startAt="4"/>
            </a:pPr>
            <a:r>
              <a:rPr lang="fr-CA" dirty="0"/>
              <a:t>AJO utilise des programmes de gestion des causes pour fixer les budgets pour des affaires en droit criminel ou en droit de la famille particulièrement complexes, hors du tarif normal. Y </a:t>
            </a:r>
            <a:r>
              <a:rPr lang="fr-CA" dirty="0" err="1"/>
              <a:t>a-t-il</a:t>
            </a:r>
            <a:r>
              <a:rPr lang="fr-CA" dirty="0"/>
              <a:t> des types particuliers d’affaires complexes en droit de l’immigration et des réfugiés qui devraient être soumis au programme de gestion des causes?</a:t>
            </a:r>
          </a:p>
          <a:p>
            <a:pPr marL="385763" indent="-385763">
              <a:lnSpc>
                <a:spcPct val="120000"/>
              </a:lnSpc>
              <a:spcBef>
                <a:spcPts val="0"/>
              </a:spcBef>
              <a:buFont typeface="+mj-lt"/>
              <a:buAutoNum type="arabicPeriod" startAt="4"/>
            </a:pPr>
            <a:endParaRPr lang="fr-CA" dirty="0"/>
          </a:p>
          <a:p>
            <a:pPr marL="385763" indent="-385763">
              <a:lnSpc>
                <a:spcPct val="120000"/>
              </a:lnSpc>
              <a:spcBef>
                <a:spcPts val="0"/>
              </a:spcBef>
              <a:buFont typeface="+mj-lt"/>
              <a:buAutoNum type="arabicPeriod" startAt="4"/>
            </a:pPr>
            <a:r>
              <a:rPr lang="fr-CA" dirty="0"/>
              <a:t>Les certificats concernant des affaires en droit de l’immigration et des réfugiés prévoient des limites préétablies de débours. Ces limites peuvent être haussées si une autorisation spéciale est demandée et approuvée. Faudrait-il apporter des changements à la limite des débours fixée par AJO et aux règles relatives à la demande d’une autorisation spéciale?</a:t>
            </a:r>
          </a:p>
          <a:p>
            <a:pPr marL="385763" indent="-385763">
              <a:lnSpc>
                <a:spcPct val="120000"/>
              </a:lnSpc>
              <a:spcBef>
                <a:spcPts val="0"/>
              </a:spcBef>
              <a:buFont typeface="+mj-lt"/>
              <a:buAutoNum type="arabicPeriod" startAt="4"/>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1264659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Autres</a:t>
            </a:r>
            <a:r>
              <a:rPr lang="en-CA" dirty="0"/>
              <a:t> questions</a:t>
            </a:r>
          </a:p>
        </p:txBody>
      </p:sp>
      <p:sp>
        <p:nvSpPr>
          <p:cNvPr id="3" name="Content Placeholder 2"/>
          <p:cNvSpPr>
            <a:spLocks noGrp="1"/>
          </p:cNvSpPr>
          <p:nvPr>
            <p:ph idx="1"/>
            <p:custDataLst>
              <p:tags r:id="rId2"/>
            </p:custDataLst>
          </p:nvPr>
        </p:nvSpPr>
        <p:spPr/>
        <p:txBody>
          <a:bodyPr/>
          <a:lstStyle/>
          <a:p>
            <a:r>
              <a:rPr lang="fr-CA" dirty="0"/>
              <a:t>Souhaitez-vous soulever d’autres questions que nous n’avons pas abordées aujourd’hui?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3230671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Prochaines</a:t>
            </a:r>
            <a:r>
              <a:rPr lang="en-CA" dirty="0"/>
              <a:t> étapes et </a:t>
            </a:r>
            <a:r>
              <a:rPr lang="en-CA" dirty="0" err="1"/>
              <a:t>calendrier</a:t>
            </a:r>
            <a:r>
              <a:rPr lang="en-CA" dirty="0"/>
              <a:t> </a:t>
            </a:r>
            <a:r>
              <a:rPr lang="en-CA" dirty="0" err="1"/>
              <a:t>provisoire</a:t>
            </a:r>
            <a:endParaRPr lang="en-CA" dirty="0"/>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buFont typeface="+mj-lt"/>
              <a:buAutoNum type="arabicPeriod"/>
            </a:pPr>
            <a:r>
              <a:rPr lang="fr-CA" dirty="0"/>
              <a:t>Examiner et regrouper les réponses à la consultation, analyser les coûts et élaborer les questions du sondage (mars 2021)</a:t>
            </a:r>
          </a:p>
          <a:p>
            <a:pPr marL="385763" indent="-385763">
              <a:buFont typeface="+mj-lt"/>
              <a:buAutoNum type="arabicPeriod"/>
            </a:pPr>
            <a:r>
              <a:rPr lang="fr-CA" dirty="0"/>
              <a:t>Distribuer le sondage de suivi et les demandes d’observations écrites (avril 2021)</a:t>
            </a:r>
          </a:p>
          <a:p>
            <a:pPr marL="385763" indent="-385763">
              <a:buFont typeface="+mj-lt"/>
              <a:buAutoNum type="arabicPeriod"/>
            </a:pPr>
            <a:r>
              <a:rPr lang="fr-CA" dirty="0"/>
              <a:t>Analyser les réponses au sondage et résumer les conclusions du sondage et des observations, et préparer des points saillants (avril/mai 2021)</a:t>
            </a:r>
          </a:p>
          <a:p>
            <a:pPr marL="385763" indent="-385763">
              <a:buFont typeface="+mj-lt"/>
              <a:buAutoNum type="arabicPeriod"/>
            </a:pPr>
            <a:r>
              <a:rPr lang="fr-CA" dirty="0"/>
              <a:t>Communiquer avec les avocats et mettre en œuvre les changements (TBD)</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15</a:t>
            </a:fld>
            <a:endParaRPr lang="en-CA" dirty="0"/>
          </a:p>
        </p:txBody>
      </p:sp>
    </p:spTree>
    <p:extLst>
      <p:ext uri="{BB962C8B-B14F-4D97-AF65-F5344CB8AC3E}">
        <p14:creationId xmlns:p14="http://schemas.microsoft.com/office/powerpoint/2010/main" val="657990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143000" y="3139889"/>
            <a:ext cx="6858000" cy="679075"/>
          </a:xfrm>
        </p:spPr>
        <p:txBody>
          <a:bodyPr/>
          <a:lstStyle/>
          <a:p>
            <a:r>
              <a:rPr lang="en-US"/>
              <a:t>Questions?</a:t>
            </a:r>
            <a:endParaRPr lang="en-US" dirty="0"/>
          </a:p>
        </p:txBody>
      </p:sp>
      <p:sp>
        <p:nvSpPr>
          <p:cNvPr id="3" name="Title 1"/>
          <p:cNvSpPr txBox="1">
            <a:spLocks/>
          </p:cNvSpPr>
          <p:nvPr>
            <p:custDataLst>
              <p:tags r:id="rId2"/>
            </p:custDataLst>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2000" u="sng">
                <a:hlinkClick r:id="rId4"/>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09254" y="190501"/>
            <a:ext cx="7886700" cy="762000"/>
          </a:xfrm>
        </p:spPr>
        <p:txBody>
          <a:bodyPr/>
          <a:lstStyle/>
          <a:p>
            <a:r>
              <a:rPr lang="en-CA" dirty="0"/>
              <a:t>Ordre du jour</a:t>
            </a:r>
          </a:p>
        </p:txBody>
      </p:sp>
      <p:sp>
        <p:nvSpPr>
          <p:cNvPr id="3" name="Content Placeholder 2"/>
          <p:cNvSpPr>
            <a:spLocks noGrp="1"/>
          </p:cNvSpPr>
          <p:nvPr>
            <p:ph idx="1"/>
            <p:custDataLst>
              <p:tags r:id="rId2"/>
            </p:custDataLst>
          </p:nvPr>
        </p:nvSpPr>
        <p:spPr>
          <a:xfrm>
            <a:off x="757077" y="952501"/>
            <a:ext cx="7886700" cy="3263504"/>
          </a:xfrm>
          <a:noFill/>
          <a:ln>
            <a:noFill/>
          </a:ln>
        </p:spPr>
        <p:txBody>
          <a:bodyPr>
            <a:normAutofit/>
          </a:bodyPr>
          <a:lstStyle/>
          <a:p>
            <a:pPr marL="385763" indent="-385763">
              <a:buAutoNum type="arabicPeriod"/>
            </a:pPr>
            <a:r>
              <a:rPr lang="fr-CA" sz="3300" dirty="0"/>
              <a:t>Bienvenue et présentations</a:t>
            </a:r>
          </a:p>
          <a:p>
            <a:pPr marL="385763" indent="-385763">
              <a:buAutoNum type="arabicPeriod" startAt="2"/>
            </a:pPr>
            <a:r>
              <a:rPr lang="fr-CA" sz="3300" dirty="0"/>
              <a:t>Contexte et objet</a:t>
            </a:r>
          </a:p>
          <a:p>
            <a:pPr marL="385763" indent="-385763">
              <a:buAutoNum type="arabicPeriod" startAt="2"/>
            </a:pPr>
            <a:r>
              <a:rPr lang="fr-CA" sz="3300" dirty="0"/>
              <a:t>Discussion</a:t>
            </a:r>
          </a:p>
          <a:p>
            <a:pPr marL="385763" indent="-385763">
              <a:buAutoNum type="arabicPeriod" startAt="2"/>
            </a:pPr>
            <a:r>
              <a:rPr lang="fr-CA" sz="3300" dirty="0"/>
              <a:t>Prochaines étapes</a:t>
            </a:r>
          </a:p>
          <a:p>
            <a:pPr marL="385763" indent="-385763">
              <a:buAutoNum type="arabicPeriod" startAt="2"/>
            </a:pPr>
            <a:endParaRPr lang="fr-CA" dirty="0"/>
          </a:p>
          <a:p>
            <a:pPr marL="342900" lvl="1" indent="0">
              <a:buNone/>
            </a:pPr>
            <a:endParaRPr lang="fr-CA" dirty="0"/>
          </a:p>
          <a:p>
            <a:pPr>
              <a:lnSpc>
                <a:spcPct val="110000"/>
              </a:lnSpc>
              <a:spcBef>
                <a:spcPts val="0"/>
              </a:spcBef>
            </a:pPr>
            <a:endParaRPr lang="fr-CA" dirty="0"/>
          </a:p>
          <a:p>
            <a:pPr marL="0" indent="0">
              <a:lnSpc>
                <a:spcPct val="110000"/>
              </a:lnSpc>
              <a:spcBef>
                <a:spcPts val="0"/>
              </a:spcBef>
              <a:buNone/>
            </a:pPr>
            <a:endParaRPr lang="fr-CA" dirty="0"/>
          </a:p>
          <a:p>
            <a:pPr marL="0" indent="0">
              <a:lnSpc>
                <a:spcPct val="110000"/>
              </a:lnSpc>
              <a:spcBef>
                <a:spcPts val="0"/>
              </a:spcBef>
              <a:buNone/>
            </a:pPr>
            <a:endParaRPr lang="fr-CA" dirty="0"/>
          </a:p>
          <a:p>
            <a:pPr>
              <a:lnSpc>
                <a:spcPct val="110000"/>
              </a:lnSpc>
              <a:spcBef>
                <a:spcPts val="0"/>
              </a:spcBef>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Bienvenue et </a:t>
            </a:r>
            <a:r>
              <a:rPr lang="fr-CA" dirty="0" smtClean="0"/>
              <a:t>présentations</a:t>
            </a:r>
            <a:endParaRPr lang="fr-CA" dirty="0">
              <a:solidFill>
                <a:srgbClr val="FF0000"/>
              </a:solidFill>
            </a:endParaRPr>
          </a:p>
        </p:txBody>
      </p:sp>
      <p:sp>
        <p:nvSpPr>
          <p:cNvPr id="3" name="Content Placeholder 2"/>
          <p:cNvSpPr>
            <a:spLocks noGrp="1"/>
          </p:cNvSpPr>
          <p:nvPr>
            <p:ph idx="1"/>
            <p:custDataLst>
              <p:tags r:id="rId2"/>
            </p:custDataLst>
          </p:nvPr>
        </p:nvSpPr>
        <p:spPr/>
        <p:txBody>
          <a:bodyPr>
            <a:normAutofit/>
          </a:bodyPr>
          <a:lstStyle/>
          <a:p>
            <a:pPr marL="385763" indent="-385763">
              <a:buFont typeface="+mj-lt"/>
              <a:buAutoNum type="arabicPeriod"/>
            </a:pPr>
            <a:r>
              <a:rPr lang="fr-CA" dirty="0"/>
              <a:t>Bienvenue et mot d’ouverture</a:t>
            </a:r>
            <a:br>
              <a:rPr lang="fr-CA" dirty="0"/>
            </a:br>
            <a:r>
              <a:rPr lang="fr-CA" sz="2000" dirty="0"/>
              <a:t>David McKillop, </a:t>
            </a:r>
            <a:r>
              <a:rPr lang="fr-FR" sz="2000" dirty="0"/>
              <a:t>vice-président, Stratégies et relations publiques </a:t>
            </a:r>
            <a:endParaRPr lang="fr-CA" sz="2000" dirty="0"/>
          </a:p>
          <a:p>
            <a:pPr marL="385763" indent="-385763">
              <a:buFont typeface="+mj-lt"/>
              <a:buAutoNum type="arabicPeriod"/>
            </a:pPr>
            <a:r>
              <a:rPr lang="fr-CA" dirty="0" smtClean="0"/>
              <a:t>Allocution</a:t>
            </a:r>
            <a:br>
              <a:rPr lang="fr-CA" dirty="0" smtClean="0"/>
            </a:br>
            <a:r>
              <a:rPr lang="fr-CA" sz="2000" dirty="0" smtClean="0"/>
              <a:t>Darcy </a:t>
            </a:r>
            <a:r>
              <a:rPr lang="fr-CA" sz="2000" dirty="0"/>
              <a:t>DesLauriers, </a:t>
            </a:r>
            <a:r>
              <a:rPr lang="fr-FR" sz="2000" dirty="0"/>
              <a:t>directeur, Services aux avocats et paiements</a:t>
            </a:r>
            <a:endParaRPr lang="fr-CA" sz="2000" dirty="0"/>
          </a:p>
          <a:p>
            <a:pPr marL="385763" indent="-385763">
              <a:buAutoNum type="arabicPeriod" startAt="3"/>
            </a:pPr>
            <a:r>
              <a:rPr lang="fr-CA" dirty="0" smtClean="0"/>
              <a:t>Présentations </a:t>
            </a:r>
            <a:endParaRPr lang="fr-CA" dirty="0"/>
          </a:p>
          <a:p>
            <a:pPr marL="342900" lvl="1" indent="0">
              <a:buNone/>
            </a:pPr>
            <a:r>
              <a:rPr lang="fr-CA"/>
              <a:t> </a:t>
            </a:r>
            <a:r>
              <a:rPr lang="fr-CA" smtClean="0"/>
              <a:t>AJO</a:t>
            </a:r>
            <a:endParaRPr lang="fr-CA" dirty="0"/>
          </a:p>
          <a:p>
            <a:pPr marL="342900" lvl="1" indent="0">
              <a:buNone/>
            </a:pPr>
            <a:r>
              <a:rPr lang="fr-CA" dirty="0"/>
              <a:t> Participants </a:t>
            </a:r>
          </a:p>
          <a:p>
            <a:pPr lvl="1"/>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smtClean="0"/>
              <a:t>Contexte</a:t>
            </a:r>
            <a:endParaRPr lang="en-CA" dirty="0"/>
          </a:p>
        </p:txBody>
      </p:sp>
      <p:sp>
        <p:nvSpPr>
          <p:cNvPr id="3" name="Content Placeholder 2"/>
          <p:cNvSpPr>
            <a:spLocks noGrp="1"/>
          </p:cNvSpPr>
          <p:nvPr>
            <p:ph idx="1"/>
            <p:custDataLst>
              <p:tags r:id="rId2"/>
            </p:custDataLst>
          </p:nvPr>
        </p:nvSpPr>
        <p:spPr/>
        <p:txBody>
          <a:bodyPr>
            <a:normAutofit lnSpcReduction="10000"/>
          </a:bodyPr>
          <a:lstStyle/>
          <a:p>
            <a:pPr marL="0" indent="0">
              <a:buNone/>
            </a:pPr>
            <a:r>
              <a:rPr lang="fr-FR" b="0" i="0" dirty="0">
                <a:solidFill>
                  <a:srgbClr val="000000"/>
                </a:solidFill>
                <a:effectLst/>
                <a:latin typeface="Arial" panose="020B0604020202020204" pitchFamily="34" charset="0"/>
                <a:cs typeface="Arial" panose="020B0604020202020204" pitchFamily="34" charset="0"/>
              </a:rPr>
              <a:t>L’amélioration de notre mode de rémunération des avocats est une étape de grande importance dans la modernisation du système d’aide juridique de l’Ontario. Elle permettra à AJO de mieux répondre aux besoins communautaires et de placer nos clients au cœur de toutes nos activités.</a:t>
            </a:r>
            <a:endParaRPr lang="fr-CA" dirty="0">
              <a:latin typeface="Arial" panose="020B0604020202020204" pitchFamily="34" charset="0"/>
              <a:cs typeface="Arial" panose="020B0604020202020204" pitchFamily="34" charset="0"/>
            </a:endParaRPr>
          </a:p>
          <a:p>
            <a:pPr marL="0" indent="0">
              <a:buNone/>
            </a:pPr>
            <a:r>
              <a:rPr lang="fr-CA" dirty="0"/>
              <a:t>À cette fin, nous sollicitons vos avis sur la réforme du tarif, le remaniement d’</a:t>
            </a:r>
            <a:r>
              <a:rPr lang="fr-CA" i="1" dirty="0"/>
              <a:t>Aide juridique en ligne </a:t>
            </a:r>
            <a:r>
              <a:rPr lang="fr-CA" dirty="0"/>
              <a:t>et l’amélioration de l’accès à l’information nécessaire pour assurer une facturation exacte.</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20881"/>
            <a:ext cx="7886700" cy="994172"/>
          </a:xfrm>
        </p:spPr>
        <p:txBody>
          <a:bodyPr/>
          <a:lstStyle/>
          <a:p>
            <a:r>
              <a:rPr lang="en-CA" dirty="0" smtClean="0"/>
              <a:t>Situation</a:t>
            </a:r>
            <a:endParaRPr lang="en-CA" dirty="0"/>
          </a:p>
        </p:txBody>
      </p:sp>
      <p:sp>
        <p:nvSpPr>
          <p:cNvPr id="3" name="Content Placeholder 2"/>
          <p:cNvSpPr>
            <a:spLocks noGrp="1"/>
          </p:cNvSpPr>
          <p:nvPr>
            <p:ph idx="1"/>
            <p:custDataLst>
              <p:tags r:id="rId2"/>
            </p:custDataLst>
          </p:nvPr>
        </p:nvSpPr>
        <p:spPr>
          <a:xfrm>
            <a:off x="628650" y="486889"/>
            <a:ext cx="7886700" cy="3839862"/>
          </a:xfrm>
        </p:spPr>
        <p:txBody>
          <a:bodyPr>
            <a:noAutofit/>
          </a:bodyPr>
          <a:lstStyle/>
          <a:p>
            <a:r>
              <a:rPr lang="fr-CA" sz="1500" dirty="0"/>
              <a:t>Changer la façon dont AJO paie les avocats est un aspect important du programme de modernisation d’AJO, qui vise à actualiser le système d’aide juridique de l’Ontario et à rendre AJO plus à l’écoute des besoins des avocats, des clients et du public, tout en continuant d’assurer une gestion responsable des fonds publics.</a:t>
            </a:r>
          </a:p>
          <a:p>
            <a:r>
              <a:rPr lang="fr-CA" sz="1500" dirty="0"/>
              <a:t>À l’heure actuelle, nous ne disposons pas des fonds nécessaires pour augmenter le tarif. Les consultations portent donc sur des mises à jour immédiates, qui ne concernent pas les coûts. Toutefois, nous aimerions savoir où vous souhaiteriez voir des augmentations à l’avenir, si et quand cela sera possible. </a:t>
            </a:r>
          </a:p>
          <a:p>
            <a:r>
              <a:rPr lang="fr-CA" sz="1500" dirty="0"/>
              <a:t>Nous tiendrons compte de vos commentaires pour décider comment simplifier nos règles existantes en matière de facturation, améliorer </a:t>
            </a:r>
            <a:r>
              <a:rPr lang="fr-CA" sz="1500" i="1" dirty="0"/>
              <a:t>Aide juridique en ligne </a:t>
            </a:r>
            <a:r>
              <a:rPr lang="fr-CA" sz="1500" dirty="0"/>
              <a:t>afin de réduire le temps et l’effort consacrés à la soumission de factures, et élargir l’accès en ligne à l’information.</a:t>
            </a:r>
          </a:p>
          <a:p>
            <a:r>
              <a:rPr lang="fr-CA" sz="1500" dirty="0"/>
              <a:t>Notre objectif est de recevoir autant de commentaires et de perspectives que possible pour éclairer les décisions importantes que nous devrons prendre pour faciliter votre travail.</a:t>
            </a:r>
          </a:p>
          <a:p>
            <a:endParaRPr lang="fr-CA" sz="1500" dirty="0"/>
          </a:p>
          <a:p>
            <a:pPr marL="0" indent="0">
              <a:buNone/>
            </a:pPr>
            <a:endParaRPr lang="fr-CA" sz="1500" dirty="0"/>
          </a:p>
          <a:p>
            <a:endParaRPr lang="fr-CA" sz="1500" dirty="0"/>
          </a:p>
          <a:p>
            <a:pPr marL="0" indent="0">
              <a:buNone/>
            </a:pPr>
            <a:r>
              <a:rPr lang="fr-CA" sz="1500" dirty="0"/>
              <a:t> </a:t>
            </a:r>
          </a:p>
          <a:p>
            <a:pPr marL="0" indent="0">
              <a:buNone/>
            </a:pPr>
            <a:r>
              <a:rPr lang="fr-CA" sz="1500" dirty="0"/>
              <a:t> </a:t>
            </a:r>
          </a:p>
          <a:p>
            <a:pPr marL="0" indent="0">
              <a:buNone/>
            </a:pPr>
            <a:r>
              <a:rPr lang="fr-CA" sz="1500" dirty="0"/>
              <a:t> </a:t>
            </a:r>
          </a:p>
          <a:p>
            <a:pPr marL="0" indent="0">
              <a:buNone/>
            </a:pPr>
            <a:r>
              <a:rPr lang="fr-CA" sz="1500" dirty="0"/>
              <a:t> </a:t>
            </a:r>
          </a:p>
          <a:p>
            <a:endParaRPr lang="fr-CA" sz="1500"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Principes</a:t>
            </a:r>
            <a:endParaRPr lang="en-CA" dirty="0"/>
          </a:p>
        </p:txBody>
      </p:sp>
      <p:sp>
        <p:nvSpPr>
          <p:cNvPr id="3" name="Content Placeholder 2"/>
          <p:cNvSpPr>
            <a:spLocks noGrp="1"/>
          </p:cNvSpPr>
          <p:nvPr>
            <p:ph idx="1"/>
            <p:custDataLst>
              <p:tags r:id="rId2"/>
            </p:custDataLst>
          </p:nvPr>
        </p:nvSpPr>
        <p:spPr/>
        <p:txBody>
          <a:bodyPr>
            <a:normAutofit fontScale="92500" lnSpcReduction="10000"/>
          </a:bodyPr>
          <a:lstStyle/>
          <a:p>
            <a:pPr lvl="1"/>
            <a:r>
              <a:rPr lang="fr-CA" sz="2400" dirty="0"/>
              <a:t>Souplesse pour s’adapter aux besoins changeants</a:t>
            </a:r>
          </a:p>
          <a:p>
            <a:pPr lvl="1"/>
            <a:r>
              <a:rPr lang="fr-CA" sz="2400" dirty="0"/>
              <a:t>Efficacité par rapport aux coûts pour favoriser la durabilité</a:t>
            </a:r>
          </a:p>
          <a:p>
            <a:pPr lvl="1"/>
            <a:r>
              <a:rPr lang="fr-CA" sz="2400" dirty="0"/>
              <a:t>Efficience pour assurer l’optimisation des ressources</a:t>
            </a:r>
          </a:p>
          <a:p>
            <a:pPr lvl="1"/>
            <a:r>
              <a:rPr lang="fr-CA" sz="2400" dirty="0"/>
              <a:t>Responsabilisation</a:t>
            </a:r>
          </a:p>
          <a:p>
            <a:pPr lvl="1"/>
            <a:r>
              <a:rPr lang="fr-CA" sz="2400" dirty="0"/>
              <a:t>Équité pour assurer un paiement correspondant au travail exécuté</a:t>
            </a:r>
          </a:p>
          <a:p>
            <a:pPr lvl="1"/>
            <a:r>
              <a:rPr lang="fr-CA" sz="2400" dirty="0"/>
              <a:t>Incitation à fournir un bon service à la clientèle et, pour les avocats, à accepter des clients d’AJO</a:t>
            </a:r>
          </a:p>
          <a:p>
            <a:pPr lvl="1"/>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Processus de consultation en trois volets</a:t>
            </a:r>
          </a:p>
        </p:txBody>
      </p:sp>
      <p:sp>
        <p:nvSpPr>
          <p:cNvPr id="3" name="Content Placeholder 2"/>
          <p:cNvSpPr>
            <a:spLocks noGrp="1"/>
          </p:cNvSpPr>
          <p:nvPr>
            <p:ph idx="1"/>
            <p:custDataLst>
              <p:tags r:id="rId2"/>
            </p:custDataLst>
          </p:nvPr>
        </p:nvSpPr>
        <p:spPr/>
        <p:txBody>
          <a:bodyPr/>
          <a:lstStyle/>
          <a:p>
            <a:pPr marL="385763" indent="-385763">
              <a:buFont typeface="+mj-lt"/>
              <a:buAutoNum type="arabicPeriod"/>
            </a:pPr>
            <a:r>
              <a:rPr lang="fr-CA" dirty="0"/>
              <a:t>Discussions en petits groupes fondées sur un domaine du droit  – ouvertes à tous les avocats inscrits sur les listes</a:t>
            </a:r>
          </a:p>
          <a:p>
            <a:pPr marL="385763" indent="-385763">
              <a:buFont typeface="+mj-lt"/>
              <a:buAutoNum type="arabicPeriod"/>
            </a:pPr>
            <a:r>
              <a:rPr lang="fr-CA" dirty="0"/>
              <a:t>Sondage envoyé à tous les avocats inscrits sur les listes</a:t>
            </a:r>
          </a:p>
          <a:p>
            <a:pPr marL="385763" indent="-385763">
              <a:buFont typeface="+mj-lt"/>
              <a:buAutoNum type="arabicPeriod"/>
            </a:pPr>
            <a:r>
              <a:rPr lang="fr-CA" dirty="0"/>
              <a:t>Observations écrites</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Ce que vous nous avez dit </a:t>
            </a:r>
          </a:p>
        </p:txBody>
      </p:sp>
      <p:sp>
        <p:nvSpPr>
          <p:cNvPr id="3" name="Content Placeholder 2"/>
          <p:cNvSpPr>
            <a:spLocks noGrp="1"/>
          </p:cNvSpPr>
          <p:nvPr>
            <p:ph idx="1"/>
            <p:custDataLst>
              <p:tags r:id="rId2"/>
            </p:custDataLst>
          </p:nvPr>
        </p:nvSpPr>
        <p:spPr/>
        <p:txBody>
          <a:bodyPr>
            <a:normAutofit fontScale="85000" lnSpcReduction="20000"/>
          </a:bodyPr>
          <a:lstStyle/>
          <a:p>
            <a:r>
              <a:rPr lang="fr-CA" i="1" dirty="0"/>
              <a:t>Aide juridique en ligne </a:t>
            </a:r>
            <a:r>
              <a:rPr lang="fr-CA" dirty="0"/>
              <a:t>est un système désuet et peu convivial.</a:t>
            </a:r>
          </a:p>
          <a:p>
            <a:r>
              <a:rPr lang="fr-CA" dirty="0"/>
              <a:t>Les augmentations discrétionnaires sont imprévisibles et souvent pas approuvées.</a:t>
            </a:r>
          </a:p>
          <a:p>
            <a:r>
              <a:rPr lang="fr-CA" dirty="0"/>
              <a:t>Le tarif est inadéquat, en particulier si l’on veut fournir des services juridiques de haute qualité.</a:t>
            </a:r>
          </a:p>
          <a:p>
            <a:r>
              <a:rPr lang="fr-CA" dirty="0" smtClean="0"/>
              <a:t> </a:t>
            </a:r>
            <a:r>
              <a:rPr lang="fr-CA" dirty="0"/>
              <a:t>L’effort administratif qu’exige la facturation est excessif.</a:t>
            </a:r>
          </a:p>
          <a:p>
            <a:r>
              <a:rPr lang="fr-CA" dirty="0" smtClean="0"/>
              <a:t>24 % </a:t>
            </a:r>
            <a:r>
              <a:rPr lang="fr-CA" dirty="0"/>
              <a:t>seulement des répondants au </a:t>
            </a:r>
            <a:r>
              <a:rPr lang="fr-FR" dirty="0"/>
              <a:t>sondage de 2019 sur la satisfaction des avocats étaient satisfaits des pratiques de facturation et de paiement d’AJO, le pourcentage le plus bas comparé à d’autres aspects des activités d’AJO soumis à l’évaluation des répondants</a:t>
            </a:r>
            <a:r>
              <a:rPr lang="fr-CA" dirty="0"/>
              <a:t>.</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2309"/>
            <a:ext cx="7886700" cy="994172"/>
          </a:xfrm>
        </p:spPr>
        <p:txBody>
          <a:bodyPr/>
          <a:lstStyle/>
          <a:p>
            <a:r>
              <a:rPr lang="en-CA" dirty="0" err="1"/>
              <a:t>Processus</a:t>
            </a:r>
            <a:endParaRPr lang="en-CA" dirty="0"/>
          </a:p>
        </p:txBody>
      </p:sp>
      <p:sp>
        <p:nvSpPr>
          <p:cNvPr id="3" name="Content Placeholder 2"/>
          <p:cNvSpPr>
            <a:spLocks noGrp="1"/>
          </p:cNvSpPr>
          <p:nvPr>
            <p:ph idx="1"/>
            <p:custDataLst>
              <p:tags r:id="rId2"/>
            </p:custDataLst>
          </p:nvPr>
        </p:nvSpPr>
        <p:spPr>
          <a:xfrm>
            <a:off x="628650" y="1086481"/>
            <a:ext cx="7886700" cy="3263504"/>
          </a:xfrm>
        </p:spPr>
        <p:txBody>
          <a:bodyPr>
            <a:normAutofit fontScale="85000" lnSpcReduction="10000"/>
          </a:bodyPr>
          <a:lstStyle/>
          <a:p>
            <a:pPr marL="0" indent="0">
              <a:buNone/>
            </a:pPr>
            <a:endParaRPr lang="fr-CA" dirty="0"/>
          </a:p>
          <a:p>
            <a:pPr marL="385763" indent="-385763">
              <a:buFont typeface="+mj-lt"/>
              <a:buAutoNum type="arabicPeriod"/>
            </a:pPr>
            <a:r>
              <a:rPr lang="fr-CA" dirty="0"/>
              <a:t>La première série de questions est de nature générale. Vos réponses éclaireront notre travail à l’avenir. </a:t>
            </a:r>
          </a:p>
          <a:p>
            <a:pPr marL="385763" indent="-385763">
              <a:buFont typeface="+mj-lt"/>
              <a:buAutoNum type="arabicPeriod"/>
            </a:pPr>
            <a:r>
              <a:rPr lang="fr-CA" dirty="0"/>
              <a:t>Les questions qui suivent se fondent sur les commentaires que nous avons reçus dans le passé et nous voulons savoir ce que vous pensez de ces problèmes et des solutions possibles.</a:t>
            </a:r>
          </a:p>
          <a:p>
            <a:pPr marL="385763" indent="-385763">
              <a:buFont typeface="+mj-lt"/>
              <a:buAutoNum type="arabicPeriod"/>
            </a:pPr>
            <a:r>
              <a:rPr lang="fr-CA" dirty="0"/>
              <a:t>Nous espérons que parler de ces problèmes déclenchera un dialogue sur d’autres questions et leurs solutions possibles.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escription0 xmlns="2adefbcc-9ce9-4f92-b89f-7ad215441831"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684271A-C8A1-4E03-8E48-8C082C0523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B8784A5-74A1-4096-986A-AB795C9B7181}">
  <ds:schemaRefs>
    <ds:schemaRef ds:uri="http://schemas.microsoft.com/sharepoint/v3/contenttype/forms"/>
  </ds:schemaRefs>
</ds:datastoreItem>
</file>

<file path=customXml/itemProps3.xml><?xml version="1.0" encoding="utf-8"?>
<ds:datastoreItem xmlns:ds="http://schemas.openxmlformats.org/officeDocument/2006/customXml" ds:itemID="{D07C37A6-B183-4C1F-9DA2-7736C44A4B8B}">
  <ds:schemaRefs>
    <ds:schemaRef ds:uri="http://schemas.microsoft.com/office/2006/metadata/properties"/>
    <ds:schemaRef ds:uri="2adefbcc-9ce9-4f92-b89f-7ad215441831"/>
    <ds:schemaRef ds:uri="http://schemas.microsoft.com/sharepoint/v3"/>
    <ds:schemaRef ds:uri="http://purl.org/dc/terms/"/>
    <ds:schemaRef ds:uri="http://purl.org/dc/elements/1.1/"/>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Internal_Blue (1)</Template>
  <TotalTime>1492</TotalTime>
  <Words>1331</Words>
  <Application>Microsoft Office PowerPoint</Application>
  <PresentationFormat>On-screen Show (16:9)</PresentationFormat>
  <Paragraphs>122</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Adobe Garamond Pro</vt:lpstr>
      <vt:lpstr>Arial</vt:lpstr>
      <vt:lpstr>Calibri</vt:lpstr>
      <vt:lpstr>Century</vt:lpstr>
      <vt:lpstr>Century Schoolbook</vt:lpstr>
      <vt:lpstr>Wingdings</vt:lpstr>
      <vt:lpstr>Template - New Green - Widescreen</vt:lpstr>
      <vt:lpstr>Consultations sur le tarif</vt:lpstr>
      <vt:lpstr>Ordre du jour</vt:lpstr>
      <vt:lpstr>Bienvenue et présentations</vt:lpstr>
      <vt:lpstr>Contexte</vt:lpstr>
      <vt:lpstr>Situation</vt:lpstr>
      <vt:lpstr>Principes</vt:lpstr>
      <vt:lpstr>Processus de consultation en trois volets</vt:lpstr>
      <vt:lpstr>Ce que vous nous avez dit </vt:lpstr>
      <vt:lpstr>Processus</vt:lpstr>
      <vt:lpstr>Améliorer Aide juridique en ligne et le tarif</vt:lpstr>
      <vt:lpstr>Heures de début et de fin des audiences</vt:lpstr>
      <vt:lpstr>Remédier aux insuffisances du tarif </vt:lpstr>
      <vt:lpstr>Remédier aux insuffisances du tarif</vt:lpstr>
      <vt:lpstr>Autres questions</vt:lpstr>
      <vt:lpstr>Prochaines étapes et calendrier provisoire</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Consultations sur le tarif : Droit del'immigration et des réfugiés (2020 déc.)</dc:title>
  <dc:creator>Jonathan Pulik</dc:creator>
  <cp:lastModifiedBy>Christopher Cowley</cp:lastModifiedBy>
  <cp:revision>45</cp:revision>
  <cp:lastPrinted>2016-06-10T15:44:07Z</cp:lastPrinted>
  <dcterms:created xsi:type="dcterms:W3CDTF">2020-11-23T13:29:51Z</dcterms:created>
  <dcterms:modified xsi:type="dcterms:W3CDTF">2020-12-04T17:23:35Z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