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comments/comment1.xml" ContentType="application/vnd.openxmlformats-officedocument.presentationml.comment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4"/>
  </p:sldMasterIdLst>
  <p:notesMasterIdLst>
    <p:notesMasterId r:id="rId20"/>
  </p:notesMasterIdLst>
  <p:handoutMasterIdLst>
    <p:handoutMasterId r:id="rId21"/>
  </p:handoutMasterIdLst>
  <p:sldIdLst>
    <p:sldId id="270" r:id="rId5"/>
    <p:sldId id="333" r:id="rId6"/>
    <p:sldId id="334" r:id="rId7"/>
    <p:sldId id="335" r:id="rId8"/>
    <p:sldId id="336" r:id="rId9"/>
    <p:sldId id="337" r:id="rId10"/>
    <p:sldId id="338" r:id="rId11"/>
    <p:sldId id="339" r:id="rId12"/>
    <p:sldId id="340" r:id="rId13"/>
    <p:sldId id="341" r:id="rId14"/>
    <p:sldId id="342" r:id="rId15"/>
    <p:sldId id="343" r:id="rId16"/>
    <p:sldId id="347" r:id="rId17"/>
    <p:sldId id="348" r:id="rId18"/>
    <p:sldId id="319" r:id="rId19"/>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yl Registe" initials="CR" lastIdx="14" clrIdx="0">
    <p:extLst>
      <p:ext uri="{19B8F6BF-5375-455C-9EA6-DF929625EA0E}">
        <p15:presenceInfo xmlns:p15="http://schemas.microsoft.com/office/powerpoint/2012/main" userId="S-1-5-21-10374341-756505338-926223558-63949" providerId="AD"/>
      </p:ext>
    </p:extLst>
  </p:cmAuthor>
  <p:cmAuthor id="2" name="Shalini Kanendran" initials="SK" lastIdx="5" clrIdx="1">
    <p:extLst>
      <p:ext uri="{19B8F6BF-5375-455C-9EA6-DF929625EA0E}">
        <p15:presenceInfo xmlns:p15="http://schemas.microsoft.com/office/powerpoint/2012/main" userId="S-1-5-21-10374341-756505338-926223558-56037" providerId="AD"/>
      </p:ext>
    </p:extLst>
  </p:cmAuthor>
  <p:cmAuthor id="3" name="Jonathan Pulik" initials="JP" lastIdx="2" clrIdx="2">
    <p:extLst>
      <p:ext uri="{19B8F6BF-5375-455C-9EA6-DF929625EA0E}">
        <p15:presenceInfo xmlns:p15="http://schemas.microsoft.com/office/powerpoint/2012/main" userId="S-1-5-21-10374341-756505338-926223558-132685" providerId="AD"/>
      </p:ext>
    </p:extLst>
  </p:cmAuthor>
  <p:cmAuthor id="4" name="Darcy DesLauriers" initials="DD" lastIdx="1" clrIdx="3">
    <p:extLst>
      <p:ext uri="{19B8F6BF-5375-455C-9EA6-DF929625EA0E}">
        <p15:presenceInfo xmlns:p15="http://schemas.microsoft.com/office/powerpoint/2012/main" userId="S-1-5-21-10374341-756505338-926223558-44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47" autoAdjust="0"/>
    <p:restoredTop sz="67244" autoAdjust="0"/>
  </p:normalViewPr>
  <p:slideViewPr>
    <p:cSldViewPr snapToGrid="0">
      <p:cViewPr varScale="1">
        <p:scale>
          <a:sx n="119" d="100"/>
          <a:sy n="119" d="100"/>
        </p:scale>
        <p:origin x="870" y="102"/>
      </p:cViewPr>
      <p:guideLst>
        <p:guide orient="horz" pos="1620"/>
        <p:guide pos="2880"/>
      </p:guideLst>
    </p:cSldViewPr>
  </p:slideViewPr>
  <p:outlineViewPr>
    <p:cViewPr>
      <p:scale>
        <a:sx n="33" d="100"/>
        <a:sy n="33" d="100"/>
      </p:scale>
      <p:origin x="53"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6T13:13:39.486" idx="6">
    <p:pos x="6491" y="1196"/>
    <p:text>This line needs a rewrite.</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a:t>Confidential - For consultation purposes only</a:t>
            </a:r>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27345384-33F8-406B-8C12-6E916D06E2C4}" type="datetimeFigureOut">
              <a:rPr lang="en-US" smtClean="0"/>
              <a:t>12/4/2020</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F3B7E703-EE99-4D1B-9D0F-7B1E57028EDD}" type="slidenum">
              <a:rPr lang="en-US" smtClean="0"/>
              <a:t>‹#›</a:t>
            </a:fld>
            <a:endParaRPr lang="en-US"/>
          </a:p>
        </p:txBody>
      </p:sp>
    </p:spTree>
    <p:extLst>
      <p:ext uri="{BB962C8B-B14F-4D97-AF65-F5344CB8AC3E}">
        <p14:creationId xmlns:p14="http://schemas.microsoft.com/office/powerpoint/2010/main" val="2279423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a:t>Confidential - For consultation purposes only</a:t>
            </a: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28327BC-4034-4355-9BB1-13987B9211F6}" type="datetimeFigureOut">
              <a:rPr lang="en-US" smtClean="0"/>
              <a:t>12/4/2020</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175C2CBB-5057-4640-A58F-928CA0CDFAD5}" type="slidenum">
              <a:rPr lang="en-US" smtClean="0"/>
              <a:t>‹#›</a:t>
            </a:fld>
            <a:endParaRPr lang="en-US"/>
          </a:p>
        </p:txBody>
      </p:sp>
    </p:spTree>
    <p:extLst>
      <p:ext uri="{BB962C8B-B14F-4D97-AF65-F5344CB8AC3E}">
        <p14:creationId xmlns:p14="http://schemas.microsoft.com/office/powerpoint/2010/main" val="28744717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75C2CBB-5057-4640-A58F-928CA0CDFAD5}" type="slidenum">
              <a:rPr lang="en-US" smtClean="0"/>
              <a:t>1</a:t>
            </a:fld>
            <a:endParaRPr lang="en-US"/>
          </a:p>
        </p:txBody>
      </p:sp>
    </p:spTree>
    <p:extLst>
      <p:ext uri="{BB962C8B-B14F-4D97-AF65-F5344CB8AC3E}">
        <p14:creationId xmlns:p14="http://schemas.microsoft.com/office/powerpoint/2010/main" val="264446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2</a:t>
            </a:fld>
            <a:endParaRPr lang="en-CA" dirty="0"/>
          </a:p>
        </p:txBody>
      </p:sp>
    </p:spTree>
    <p:extLst>
      <p:ext uri="{BB962C8B-B14F-4D97-AF65-F5344CB8AC3E}">
        <p14:creationId xmlns:p14="http://schemas.microsoft.com/office/powerpoint/2010/main" val="385924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Introductions – LAO</a:t>
            </a:r>
          </a:p>
          <a:p>
            <a:pPr marL="171450" indent="-171450">
              <a:buFont typeface="Arial" panose="020B0604020202020204" pitchFamily="34" charset="0"/>
              <a:buChar char="•"/>
            </a:pPr>
            <a:r>
              <a:rPr lang="en-CA" dirty="0"/>
              <a:t>Simone Bern</a:t>
            </a:r>
          </a:p>
          <a:p>
            <a:pPr marL="171450" indent="-171450">
              <a:buFont typeface="Arial" panose="020B0604020202020204" pitchFamily="34" charset="0"/>
              <a:buChar char="•"/>
            </a:pPr>
            <a:r>
              <a:rPr lang="en-CA" dirty="0"/>
              <a:t>Who else</a:t>
            </a:r>
          </a:p>
          <a:p>
            <a:pPr marL="0" indent="0">
              <a:buFont typeface="Arial" panose="020B0604020202020204" pitchFamily="34" charset="0"/>
              <a:buNone/>
            </a:pPr>
            <a:endParaRPr lang="en-CA" dirty="0"/>
          </a:p>
          <a:p>
            <a:r>
              <a:rPr lang="en-CA" dirty="0"/>
              <a:t>Introductions – Various groups represented – </a:t>
            </a:r>
            <a:r>
              <a:rPr lang="en-CA" dirty="0">
                <a:solidFill>
                  <a:srgbClr val="FF0000"/>
                </a:solidFill>
              </a:rPr>
              <a:t>We should have specific names of institutions</a:t>
            </a:r>
            <a:r>
              <a:rPr lang="en-CA" baseline="0" dirty="0">
                <a:solidFill>
                  <a:srgbClr val="FF0000"/>
                </a:solidFill>
              </a:rPr>
              <a:t> or associations</a:t>
            </a:r>
            <a:endParaRPr lang="en-CA" dirty="0">
              <a:solidFill>
                <a:srgbClr val="FF0000"/>
              </a:solidFill>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lawyers who do a high volume of legal aid work</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those who have had an alternative fee arrangement, using current lists </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other panel members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legal association representatives – 3 or 4 representatives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preferred service providers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open to all</a:t>
            </a:r>
            <a:endParaRPr lang="en-CA" sz="120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3</a:t>
            </a:fld>
            <a:endParaRPr lang="en-CA" dirty="0"/>
          </a:p>
        </p:txBody>
      </p:sp>
    </p:spTree>
    <p:extLst>
      <p:ext uri="{BB962C8B-B14F-4D97-AF65-F5344CB8AC3E}">
        <p14:creationId xmlns:p14="http://schemas.microsoft.com/office/powerpoint/2010/main" val="47476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9</a:t>
            </a:fld>
            <a:endParaRPr lang="en-CA" dirty="0"/>
          </a:p>
        </p:txBody>
      </p:sp>
    </p:spTree>
    <p:extLst>
      <p:ext uri="{BB962C8B-B14F-4D97-AF65-F5344CB8AC3E}">
        <p14:creationId xmlns:p14="http://schemas.microsoft.com/office/powerpoint/2010/main" val="21345912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8000">
              <a:schemeClr val="accent1">
                <a:lumMod val="20000"/>
                <a:lumOff val="80000"/>
              </a:schemeClr>
            </a:gs>
            <a:gs pos="37000">
              <a:schemeClr val="accent1">
                <a:lumMod val="60000"/>
                <a:lumOff val="40000"/>
              </a:schemeClr>
            </a:gs>
            <a:gs pos="66000">
              <a:schemeClr val="accent1"/>
            </a:gs>
            <a:gs pos="91000">
              <a:schemeClr val="accent1">
                <a:lumMod val="7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9768" y="1847553"/>
            <a:ext cx="8220807" cy="1026658"/>
          </a:xfrm>
        </p:spPr>
        <p:txBody>
          <a:bodyPr anchor="ctr">
            <a:noAutofit/>
          </a:bodyPr>
          <a:lstStyle>
            <a:lvl1pPr algn="ctr">
              <a:lnSpc>
                <a:spcPct val="100000"/>
              </a:lnSpc>
              <a:defRPr sz="3600" b="1" i="0" spc="75" baseline="0">
                <a:solidFill>
                  <a:schemeClr val="bg1"/>
                </a:solidFill>
                <a:latin typeface="Century Schoolbook" charset="0"/>
                <a:ea typeface="Century Schoolbook" charset="0"/>
                <a:cs typeface="Century Schoolbook" charset="0"/>
              </a:defRPr>
            </a:lvl1pPr>
          </a:lstStyle>
          <a:p>
            <a:r>
              <a:rPr lang="en-US"/>
              <a:t>Click to edit Master title style</a:t>
            </a:r>
            <a:endParaRPr lang="en-US" dirty="0"/>
          </a:p>
        </p:txBody>
      </p:sp>
      <p:sp>
        <p:nvSpPr>
          <p:cNvPr id="3" name="Subtitle 2"/>
          <p:cNvSpPr>
            <a:spLocks noGrp="1"/>
          </p:cNvSpPr>
          <p:nvPr>
            <p:ph type="subTitle" idx="1"/>
          </p:nvPr>
        </p:nvSpPr>
        <p:spPr>
          <a:xfrm>
            <a:off x="1186847" y="2874210"/>
            <a:ext cx="6778870" cy="708001"/>
          </a:xfrm>
        </p:spPr>
        <p:txBody>
          <a:bodyPr>
            <a:noAutofit/>
          </a:bodyPr>
          <a:lstStyle>
            <a:lvl1pPr marL="0" indent="0" algn="ctr">
              <a:buNone/>
              <a:defRPr sz="2400" b="0" i="0">
                <a:solidFill>
                  <a:schemeClr val="bg1"/>
                </a:solidFill>
                <a:latin typeface="Century Schoolbook" charset="0"/>
                <a:ea typeface="Century Schoolbook" charset="0"/>
                <a:cs typeface="Century Schoolbook"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1192" y="527921"/>
            <a:ext cx="1937961" cy="1116828"/>
          </a:xfrm>
          <a:prstGeom prst="rect">
            <a:avLst/>
          </a:prstGeom>
        </p:spPr>
      </p:pic>
      <p:sp>
        <p:nvSpPr>
          <p:cNvPr id="9" name="Text Placeholder 8"/>
          <p:cNvSpPr>
            <a:spLocks noGrp="1"/>
          </p:cNvSpPr>
          <p:nvPr>
            <p:ph type="body" sz="quarter" idx="10" hasCustomPrompt="1"/>
          </p:nvPr>
        </p:nvSpPr>
        <p:spPr>
          <a:xfrm>
            <a:off x="1840160" y="4354116"/>
            <a:ext cx="5460022" cy="408384"/>
          </a:xfrm>
        </p:spPr>
        <p:txBody>
          <a:bodyPr>
            <a:normAutofit/>
          </a:bodyPr>
          <a:lstStyle>
            <a:lvl1pPr marL="0" indent="0" algn="ctr">
              <a:buNone/>
              <a:defRPr sz="1400" b="0"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Date of presentation</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4108" y="3702945"/>
            <a:ext cx="1020365" cy="1059555"/>
          </a:xfrm>
          <a:prstGeom prst="rect">
            <a:avLst/>
          </a:prstGeom>
        </p:spPr>
      </p:pic>
      <p:sp>
        <p:nvSpPr>
          <p:cNvPr id="8" name="Text Placeholder 8"/>
          <p:cNvSpPr>
            <a:spLocks noGrp="1"/>
          </p:cNvSpPr>
          <p:nvPr>
            <p:ph type="body" sz="quarter" idx="11"/>
          </p:nvPr>
        </p:nvSpPr>
        <p:spPr>
          <a:xfrm>
            <a:off x="1840160" y="3945732"/>
            <a:ext cx="5460022" cy="408384"/>
          </a:xfrm>
        </p:spPr>
        <p:txBody>
          <a:bodyPr>
            <a:normAutofit/>
          </a:bodyPr>
          <a:lstStyle>
            <a:lvl1pPr marL="0" indent="0" algn="ctr">
              <a:buNone/>
              <a:defRPr sz="1800" b="1"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18854633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201592"/>
            <a:ext cx="7890048" cy="379809"/>
          </a:xfrm>
        </p:spPr>
        <p:txBody>
          <a:bodyPr anchor="t">
            <a:normAutofit/>
          </a:bodyPr>
          <a:lstStyle>
            <a:lvl1pPr>
              <a:defRPr sz="1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49380" y="387976"/>
            <a:ext cx="5050971" cy="258382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3652158"/>
            <a:ext cx="7890048" cy="7495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6186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ccent layout">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5000" contrast="15000"/>
                    </a14:imgEffect>
                  </a14:imgLayer>
                </a14:imgProps>
              </a:ext>
              <a:ext uri="{28A0092B-C50C-407E-A947-70E740481C1C}">
                <a14:useLocalDpi xmlns:a14="http://schemas.microsoft.com/office/drawing/2010/main" val="0"/>
              </a:ext>
            </a:extLst>
          </a:blip>
          <a:srcRect t="7476" b="11019"/>
          <a:stretch/>
        </p:blipFill>
        <p:spPr>
          <a:xfrm>
            <a:off x="461702" y="627534"/>
            <a:ext cx="8208912" cy="3726414"/>
          </a:xfrm>
          <a:prstGeom prst="rect">
            <a:avLst/>
          </a:prstGeom>
          <a:effectLst>
            <a:outerShdw blurRad="190500" dist="127000" dir="2700000" algn="tl" rotWithShape="0">
              <a:prstClr val="black">
                <a:alpha val="40000"/>
              </a:prstClr>
            </a:outerShdw>
          </a:effectLst>
        </p:spPr>
      </p:pic>
      <p:sp>
        <p:nvSpPr>
          <p:cNvPr id="2" name="Title 1"/>
          <p:cNvSpPr>
            <a:spLocks noGrp="1"/>
          </p:cNvSpPr>
          <p:nvPr>
            <p:ph type="title"/>
          </p:nvPr>
        </p:nvSpPr>
        <p:spPr>
          <a:xfrm>
            <a:off x="698101" y="917756"/>
            <a:ext cx="7736114" cy="3145971"/>
          </a:xfrm>
        </p:spPr>
        <p:txBody>
          <a:bodyPr anchor="ctr"/>
          <a:lstStyle/>
          <a:p>
            <a:r>
              <a:rPr lang="en-US"/>
              <a:t>Click to edit Master title style</a:t>
            </a:r>
            <a:endParaRPr lang="en-CA" dirty="0"/>
          </a:p>
        </p:txBody>
      </p:sp>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62285327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Final/Break Slide">
    <p:bg>
      <p:bgPr>
        <a:gradFill flip="none" rotWithShape="1">
          <a:gsLst>
            <a:gs pos="8000">
              <a:schemeClr val="accent1">
                <a:lumMod val="20000"/>
                <a:lumOff val="80000"/>
              </a:schemeClr>
            </a:gs>
            <a:gs pos="37000">
              <a:schemeClr val="accent1">
                <a:lumMod val="60000"/>
                <a:lumOff val="40000"/>
              </a:schemeClr>
            </a:gs>
            <a:gs pos="91000">
              <a:schemeClr val="accent1">
                <a:lumMod val="75000"/>
              </a:schemeClr>
            </a:gs>
            <a:gs pos="66000">
              <a:schemeClr val="accent1"/>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14701"/>
            <a:ext cx="6858000" cy="950627"/>
          </a:xfrm>
        </p:spPr>
        <p:txBody>
          <a:bodyPr anchor="ctr">
            <a:normAutofit/>
          </a:bodyPr>
          <a:lstStyle>
            <a:lvl1pPr algn="ctr">
              <a:defRPr sz="2700" b="1" spc="75" baseline="0">
                <a:solidFill>
                  <a:schemeClr val="bg1"/>
                </a:solidFill>
              </a:defRPr>
            </a:lvl1pPr>
          </a:lstStyle>
          <a:p>
            <a:r>
              <a:rPr lang="en-US"/>
              <a:t>Click to edit Master title style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5008" y="1423271"/>
            <a:ext cx="2433985" cy="1402682"/>
          </a:xfrm>
          <a:prstGeom prst="rect">
            <a:avLst/>
          </a:prstGeom>
        </p:spPr>
      </p:pic>
    </p:spTree>
    <p:extLst>
      <p:ext uri="{BB962C8B-B14F-4D97-AF65-F5344CB8AC3E}">
        <p14:creationId xmlns:p14="http://schemas.microsoft.com/office/powerpoint/2010/main" val="10514195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50000">
              <a:schemeClr val="bg1"/>
            </a:gs>
            <a:gs pos="80000">
              <a:schemeClr val="bg1">
                <a:lumMod val="95000"/>
              </a:schemeClr>
            </a:gs>
            <a:gs pos="100000">
              <a:schemeClr val="bg1">
                <a:lumMod val="85000"/>
              </a:schemeClr>
            </a:gs>
          </a:gsLst>
          <a:path path="circle">
            <a:fillToRect l="100000" t="100000"/>
          </a:path>
        </a:gra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57148" y="195486"/>
            <a:ext cx="3235332" cy="4785996"/>
          </a:xfrm>
          <a:prstGeom prst="rect">
            <a:avLst/>
          </a:prstGeom>
        </p:spPr>
      </p:pic>
      <p:sp>
        <p:nvSpPr>
          <p:cNvPr id="2" name="Title 1"/>
          <p:cNvSpPr>
            <a:spLocks noGrp="1"/>
          </p:cNvSpPr>
          <p:nvPr>
            <p:ph type="title"/>
          </p:nvPr>
        </p:nvSpPr>
        <p:spPr>
          <a:xfrm>
            <a:off x="623888" y="986180"/>
            <a:ext cx="7886700" cy="1745550"/>
          </a:xfrm>
        </p:spPr>
        <p:txBody>
          <a:bodyPr anchor="b">
            <a:normAutofit/>
          </a:bodyPr>
          <a:lstStyle>
            <a:lvl1pPr>
              <a:defRPr sz="4050" b="1" i="0" spc="0" baseline="0"/>
            </a:lvl1pPr>
          </a:lstStyle>
          <a:p>
            <a:r>
              <a:rPr lang="en-US"/>
              <a:t>Click to edit Master title style</a:t>
            </a:r>
            <a:endParaRPr lang="en-US" dirty="0"/>
          </a:p>
        </p:txBody>
      </p:sp>
      <p:sp>
        <p:nvSpPr>
          <p:cNvPr id="3" name="Text Placeholder 2"/>
          <p:cNvSpPr>
            <a:spLocks noGrp="1"/>
          </p:cNvSpPr>
          <p:nvPr>
            <p:ph type="body" idx="1"/>
          </p:nvPr>
        </p:nvSpPr>
        <p:spPr>
          <a:xfrm>
            <a:off x="623888" y="2811790"/>
            <a:ext cx="7886700" cy="142126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5384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07314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7" name="Content Placeholder 2"/>
          <p:cNvSpPr>
            <a:spLocks noGrp="1"/>
          </p:cNvSpPr>
          <p:nvPr>
            <p:ph idx="1"/>
          </p:nvPr>
        </p:nvSpPr>
        <p:spPr>
          <a:xfrm>
            <a:off x="467544" y="465516"/>
            <a:ext cx="8208912" cy="39895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3716828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Click to edit Master title style</a:t>
            </a:r>
            <a:endParaRPr lang="en-US" dirty="0"/>
          </a:p>
        </p:txBody>
      </p:sp>
      <p:sp>
        <p:nvSpPr>
          <p:cNvPr id="3" name="Content Placeholder 2"/>
          <p:cNvSpPr>
            <a:spLocks noGrp="1"/>
          </p:cNvSpPr>
          <p:nvPr>
            <p:ph sz="half" idx="1"/>
          </p:nvPr>
        </p:nvSpPr>
        <p:spPr>
          <a:xfrm>
            <a:off x="461702" y="1101213"/>
            <a:ext cx="3972413" cy="33292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sz="half" idx="13"/>
          </p:nvPr>
        </p:nvSpPr>
        <p:spPr>
          <a:xfrm>
            <a:off x="4692618" y="1101211"/>
            <a:ext cx="3972413" cy="33292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p:cNvSpPr>
            <a:spLocks noGrp="1"/>
          </p:cNvSpPr>
          <p:nvPr>
            <p:ph type="sldNum" sz="quarter" idx="14"/>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72557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1701" y="830887"/>
            <a:ext cx="4059498"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61701" y="1351531"/>
            <a:ext cx="4059499" cy="3149713"/>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
          <p:cNvSpPr>
            <a:spLocks noGrp="1"/>
          </p:cNvSpPr>
          <p:nvPr>
            <p:ph type="body" idx="13"/>
          </p:nvPr>
        </p:nvSpPr>
        <p:spPr>
          <a:xfrm>
            <a:off x="4670844" y="830887"/>
            <a:ext cx="3994186"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3"/>
          <p:cNvSpPr>
            <a:spLocks noGrp="1"/>
          </p:cNvSpPr>
          <p:nvPr>
            <p:ph sz="half" idx="14"/>
          </p:nvPr>
        </p:nvSpPr>
        <p:spPr>
          <a:xfrm>
            <a:off x="4670844" y="1351531"/>
            <a:ext cx="3994186" cy="3149713"/>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p:cNvSpPr>
            <a:spLocks noGrp="1"/>
          </p:cNvSpPr>
          <p:nvPr>
            <p:ph type="title"/>
          </p:nvPr>
        </p:nvSpPr>
        <p:spPr>
          <a:xfrm>
            <a:off x="461703" y="273846"/>
            <a:ext cx="8203328" cy="466384"/>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6" name="Slide Number Placeholder 15"/>
          <p:cNvSpPr>
            <a:spLocks noGrp="1"/>
          </p:cNvSpPr>
          <p:nvPr>
            <p:ph type="sldNum" sz="quarter" idx="15"/>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2076779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382535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9446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71"/>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87586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gs>
            <a:gs pos="80000">
              <a:schemeClr val="bg1">
                <a:lumMod val="95000"/>
              </a:schemeClr>
            </a:gs>
            <a:gs pos="100000">
              <a:schemeClr val="bg1">
                <a:lumMod val="8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1703" y="383595"/>
            <a:ext cx="8203328" cy="466384"/>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461702" y="1101212"/>
            <a:ext cx="8203329" cy="34109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p:nvPr/>
        </p:nvCxnSpPr>
        <p:spPr>
          <a:xfrm>
            <a:off x="1" y="4782182"/>
            <a:ext cx="1854997" cy="0"/>
          </a:xfrm>
          <a:prstGeom prst="line">
            <a:avLst/>
          </a:prstGeom>
          <a:ln w="12700">
            <a:gradFill flip="none" rotWithShape="1">
              <a:gsLst>
                <a:gs pos="0">
                  <a:schemeClr val="accent1">
                    <a:lumMod val="50000"/>
                  </a:schemeClr>
                </a:gs>
                <a:gs pos="19000">
                  <a:schemeClr val="accent1">
                    <a:lumMod val="75000"/>
                  </a:schemeClr>
                </a:gs>
                <a:gs pos="39000">
                  <a:schemeClr val="accent1"/>
                </a:gs>
                <a:gs pos="80000">
                  <a:schemeClr val="accent1">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4"/>
          </p:nvPr>
        </p:nvSpPr>
        <p:spPr>
          <a:xfrm>
            <a:off x="6922407" y="4757087"/>
            <a:ext cx="2057400" cy="273844"/>
          </a:xfrm>
          <a:prstGeom prst="rect">
            <a:avLst/>
          </a:prstGeom>
        </p:spPr>
        <p:txBody>
          <a:bodyPr vert="horz" lIns="91440" tIns="45720" rIns="91440" bIns="45720" rtlCol="0" anchor="ctr"/>
          <a:lstStyle>
            <a:lvl1pPr algn="r">
              <a:defRPr sz="900" b="1" i="0">
                <a:solidFill>
                  <a:schemeClr val="tx1">
                    <a:tint val="75000"/>
                  </a:schemeClr>
                </a:solidFill>
                <a:latin typeface="+mj-lt"/>
              </a:defRPr>
            </a:lvl1pPr>
          </a:lstStyle>
          <a:p>
            <a:fld id="{D0F7C431-8F7D-468D-9A94-D653CC8A1804}" type="slidenum">
              <a:rPr lang="en-CA" smtClean="0"/>
              <a:t>‹#›</a:t>
            </a:fld>
            <a:endParaRPr lang="en-CA"/>
          </a:p>
        </p:txBody>
      </p:sp>
      <p:sp>
        <p:nvSpPr>
          <p:cNvPr id="9" name="TextBox 8"/>
          <p:cNvSpPr txBox="1"/>
          <p:nvPr userDrawn="1"/>
        </p:nvSpPr>
        <p:spPr>
          <a:xfrm>
            <a:off x="184049" y="4847295"/>
            <a:ext cx="1598213" cy="215444"/>
          </a:xfrm>
          <a:prstGeom prst="rect">
            <a:avLst/>
          </a:prstGeom>
          <a:noFill/>
        </p:spPr>
        <p:txBody>
          <a:bodyPr wrap="square" rtlCol="0">
            <a:spAutoFit/>
          </a:bodyPr>
          <a:lstStyle/>
          <a:p>
            <a:r>
              <a:rPr lang="en-CA" sz="800" b="1" dirty="0" smtClean="0">
                <a:solidFill>
                  <a:schemeClr val="bg2">
                    <a:lumMod val="75000"/>
                  </a:schemeClr>
                </a:solidFill>
                <a:latin typeface="Adobe Garamond Pro" panose="02020502060506020403" pitchFamily="18" charset="0"/>
              </a:rPr>
              <a:t>AIDE JURIDIQUE ONTARIO</a:t>
            </a:r>
            <a:endParaRPr lang="en-CA" sz="800" b="1" dirty="0">
              <a:solidFill>
                <a:schemeClr val="bg2">
                  <a:lumMod val="75000"/>
                </a:schemeClr>
              </a:solidFill>
              <a:latin typeface="Adobe Garamond Pro" panose="02020502060506020403" pitchFamily="18" charset="0"/>
            </a:endParaRPr>
          </a:p>
        </p:txBody>
      </p:sp>
    </p:spTree>
    <p:extLst>
      <p:ext uri="{BB962C8B-B14F-4D97-AF65-F5344CB8AC3E}">
        <p14:creationId xmlns:p14="http://schemas.microsoft.com/office/powerpoint/2010/main" val="10682544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l" defTabSz="685800" rtl="0" eaLnBrk="1" latinLnBrk="0" hangingPunct="1">
        <a:lnSpc>
          <a:spcPct val="90000"/>
        </a:lnSpc>
        <a:spcBef>
          <a:spcPct val="0"/>
        </a:spcBef>
        <a:buNone/>
        <a:defRPr sz="2800" b="1" i="0" kern="1200">
          <a:solidFill>
            <a:schemeClr val="accent1"/>
          </a:solidFill>
          <a:latin typeface="Century Schoolbook" charset="0"/>
          <a:ea typeface="Century Schoolbook" charset="0"/>
          <a:cs typeface="Century Schoolbook" charset="0"/>
        </a:defRPr>
      </a:lvl1pPr>
    </p:titleStyle>
    <p:bodyStyle>
      <a:lvl1pPr marL="171450" indent="-171450" algn="l" defTabSz="685800" rtl="0" eaLnBrk="1" latinLnBrk="0" hangingPunct="1">
        <a:lnSpc>
          <a:spcPct val="100000"/>
        </a:lnSpc>
        <a:spcBef>
          <a:spcPts val="750"/>
        </a:spcBef>
        <a:spcAft>
          <a:spcPts val="600"/>
        </a:spcAft>
        <a:buClr>
          <a:schemeClr val="accent3"/>
        </a:buClr>
        <a:buFont typeface="Wingdings" panose="05000000000000000000" pitchFamily="2" charset="2"/>
        <a:buChar char="§"/>
        <a:defRPr sz="2400" b="0" i="0" kern="120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600"/>
        </a:spcAft>
        <a:buFont typeface="Arial" panose="020B0604020202020204" pitchFamily="34" charset="0"/>
        <a:buChar char="•"/>
        <a:defRPr sz="2000" b="0" i="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600"/>
        </a:spcAft>
        <a:buFont typeface="Arial" panose="020B0604020202020204" pitchFamily="34" charset="0"/>
        <a:buChar char="•"/>
        <a:defRPr sz="1800" b="0" i="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600"/>
        </a:spcAft>
        <a:buFont typeface="Arial" panose="020B0604020202020204" pitchFamily="34" charset="0"/>
        <a:buChar char="•"/>
        <a:defRPr sz="1600" b="0" i="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600"/>
        </a:spcAft>
        <a:buFont typeface="Arial" panose="020B0604020202020204" pitchFamily="34" charset="0"/>
        <a:buChar char="•"/>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hyperlink" Target="mailto:TariffConsult20-21@lao.on.ca" TargetMode="Externa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comments" Target="../comments/comment1.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custDataLst>
              <p:tags r:id="rId1"/>
            </p:custDataLst>
          </p:nvPr>
        </p:nvSpPr>
        <p:spPr/>
        <p:txBody>
          <a:bodyPr/>
          <a:lstStyle/>
          <a:p>
            <a:r>
              <a:rPr lang="en-US" dirty="0"/>
              <a:t>Consultations sur le </a:t>
            </a:r>
            <a:r>
              <a:rPr lang="en-US" dirty="0" err="1"/>
              <a:t>tarif</a:t>
            </a:r>
            <a:endParaRPr lang="en-US" dirty="0"/>
          </a:p>
        </p:txBody>
      </p:sp>
      <p:sp>
        <p:nvSpPr>
          <p:cNvPr id="5" name="Subtitle 4"/>
          <p:cNvSpPr>
            <a:spLocks noGrp="1"/>
          </p:cNvSpPr>
          <p:nvPr>
            <p:ph type="subTitle" idx="1"/>
            <p:custDataLst>
              <p:tags r:id="rId2"/>
            </p:custDataLst>
          </p:nvPr>
        </p:nvSpPr>
        <p:spPr>
          <a:xfrm>
            <a:off x="1180736" y="2874210"/>
            <a:ext cx="6778870" cy="708001"/>
          </a:xfrm>
        </p:spPr>
        <p:txBody>
          <a:bodyPr/>
          <a:lstStyle/>
          <a:p>
            <a:r>
              <a:rPr lang="en-US" dirty="0"/>
              <a:t>Droit </a:t>
            </a:r>
            <a:r>
              <a:rPr lang="en-US" dirty="0" smtClean="0"/>
              <a:t>de la </a:t>
            </a:r>
            <a:r>
              <a:rPr lang="en-US" dirty="0" err="1" smtClean="0"/>
              <a:t>famille</a:t>
            </a:r>
            <a:r>
              <a:rPr lang="en-US" dirty="0" smtClean="0"/>
              <a:t> et protection de </a:t>
            </a:r>
            <a:r>
              <a:rPr lang="en-US" dirty="0" err="1" smtClean="0"/>
              <a:t>l’enfance</a:t>
            </a:r>
            <a:endParaRPr lang="en-US" dirty="0"/>
          </a:p>
        </p:txBody>
      </p:sp>
      <p:sp>
        <p:nvSpPr>
          <p:cNvPr id="8" name="Text Placeholder 7"/>
          <p:cNvSpPr>
            <a:spLocks noGrp="1"/>
          </p:cNvSpPr>
          <p:nvPr>
            <p:ph type="body" sz="quarter" idx="10"/>
            <p:custDataLst>
              <p:tags r:id="rId3"/>
            </p:custDataLst>
          </p:nvPr>
        </p:nvSpPr>
        <p:spPr>
          <a:xfrm>
            <a:off x="1840160" y="4354116"/>
            <a:ext cx="5460022" cy="408384"/>
          </a:xfrm>
        </p:spPr>
        <p:txBody>
          <a:bodyPr/>
          <a:lstStyle/>
          <a:p>
            <a:r>
              <a:rPr lang="en-US" dirty="0" err="1"/>
              <a:t>Décembre</a:t>
            </a:r>
            <a:r>
              <a:rPr lang="en-US" dirty="0"/>
              <a:t> 2020</a:t>
            </a:r>
          </a:p>
        </p:txBody>
      </p:sp>
      <p:sp>
        <p:nvSpPr>
          <p:cNvPr id="32" name="Text Placeholder 31"/>
          <p:cNvSpPr>
            <a:spLocks noGrp="1"/>
          </p:cNvSpPr>
          <p:nvPr>
            <p:ph type="body" sz="quarter" idx="11"/>
            <p:custDataLst>
              <p:tags r:id="rId4"/>
            </p:custDataLst>
          </p:nvPr>
        </p:nvSpPr>
        <p:spPr>
          <a:xfrm>
            <a:off x="1840160" y="3945732"/>
            <a:ext cx="5460022" cy="408384"/>
          </a:xfrm>
        </p:spPr>
        <p:txBody>
          <a:bodyPr>
            <a:normAutofit fontScale="85000" lnSpcReduction="10000"/>
          </a:bodyPr>
          <a:lstStyle/>
          <a:p>
            <a:r>
              <a:rPr lang="fr-CA" dirty="0"/>
              <a:t>Dans le cadre du programme de modernisation d’AJO</a:t>
            </a:r>
          </a:p>
        </p:txBody>
      </p:sp>
    </p:spTree>
    <p:extLst>
      <p:ext uri="{BB962C8B-B14F-4D97-AF65-F5344CB8AC3E}">
        <p14:creationId xmlns:p14="http://schemas.microsoft.com/office/powerpoint/2010/main" val="1618359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1"/>
            <a:ext cx="7886700" cy="994172"/>
          </a:xfrm>
        </p:spPr>
        <p:txBody>
          <a:bodyPr/>
          <a:lstStyle/>
          <a:p>
            <a:r>
              <a:rPr lang="fr-CA" dirty="0"/>
              <a:t>Améliorer </a:t>
            </a:r>
            <a:r>
              <a:rPr lang="fr-CA" i="1" dirty="0"/>
              <a:t>Aide juridique en </a:t>
            </a:r>
            <a:r>
              <a:rPr lang="fr-CA" i="1" dirty="0" smtClean="0"/>
              <a:t>ligne et le tarif</a:t>
            </a:r>
            <a:endParaRPr lang="fr-CA" dirty="0"/>
          </a:p>
        </p:txBody>
      </p:sp>
      <p:sp>
        <p:nvSpPr>
          <p:cNvPr id="3" name="Content Placeholder 2"/>
          <p:cNvSpPr>
            <a:spLocks noGrp="1"/>
          </p:cNvSpPr>
          <p:nvPr>
            <p:ph idx="1"/>
            <p:custDataLst>
              <p:tags r:id="rId2"/>
            </p:custDataLst>
          </p:nvPr>
        </p:nvSpPr>
        <p:spPr>
          <a:xfrm>
            <a:off x="628650" y="1036404"/>
            <a:ext cx="7886700" cy="3730859"/>
          </a:xfrm>
        </p:spPr>
        <p:txBody>
          <a:bodyPr>
            <a:normAutofit fontScale="32500" lnSpcReduction="20000"/>
          </a:bodyPr>
          <a:lstStyle/>
          <a:p>
            <a:pPr marL="385763" indent="-385763">
              <a:lnSpc>
                <a:spcPct val="120000"/>
              </a:lnSpc>
              <a:spcBef>
                <a:spcPts val="0"/>
              </a:spcBef>
              <a:buFont typeface="+mj-lt"/>
              <a:buAutoNum type="arabicPeriod"/>
            </a:pPr>
            <a:r>
              <a:rPr lang="fr-CA" sz="3600" dirty="0"/>
              <a:t>Quels aspects de la facturation vous prennent le plus de temps?</a:t>
            </a:r>
          </a:p>
          <a:p>
            <a:pPr marL="385763" indent="-385763">
              <a:lnSpc>
                <a:spcPct val="120000"/>
              </a:lnSpc>
              <a:spcBef>
                <a:spcPts val="0"/>
              </a:spcBef>
              <a:buFont typeface="+mj-lt"/>
              <a:buAutoNum type="arabicPeriod"/>
            </a:pPr>
            <a:endParaRPr lang="fr-CA" sz="3600" dirty="0"/>
          </a:p>
          <a:p>
            <a:pPr marL="385763" indent="-385763">
              <a:lnSpc>
                <a:spcPct val="120000"/>
              </a:lnSpc>
              <a:spcBef>
                <a:spcPts val="0"/>
              </a:spcBef>
              <a:buFont typeface="+mj-lt"/>
              <a:buAutoNum type="arabicPeriod"/>
            </a:pPr>
            <a:r>
              <a:rPr lang="fr-CA" sz="3600" dirty="0"/>
              <a:t>Quel est le plus grand obstacle à l’obtention de renseignements concernant la facturation ou les règles relatives à la facturation? </a:t>
            </a:r>
          </a:p>
          <a:p>
            <a:pPr marL="385763" indent="-385763">
              <a:lnSpc>
                <a:spcPct val="120000"/>
              </a:lnSpc>
              <a:spcBef>
                <a:spcPts val="0"/>
              </a:spcBef>
              <a:buFont typeface="+mj-lt"/>
              <a:buAutoNum type="arabicPeriod"/>
            </a:pPr>
            <a:endParaRPr lang="fr-CA" sz="3600" dirty="0"/>
          </a:p>
          <a:p>
            <a:pPr marL="385763" indent="-385763">
              <a:lnSpc>
                <a:spcPct val="120000"/>
              </a:lnSpc>
              <a:spcBef>
                <a:spcPts val="0"/>
              </a:spcBef>
              <a:buFont typeface="+mj-lt"/>
              <a:buAutoNum type="arabicPeriod"/>
            </a:pPr>
            <a:r>
              <a:rPr lang="fr-CA" sz="3600" dirty="0"/>
              <a:t>Comment AJO pourrait-elle simplifier la facturation pour vous? </a:t>
            </a:r>
          </a:p>
          <a:p>
            <a:pPr marL="385763" indent="-385763">
              <a:lnSpc>
                <a:spcPct val="120000"/>
              </a:lnSpc>
              <a:spcBef>
                <a:spcPts val="0"/>
              </a:spcBef>
              <a:buFont typeface="+mj-lt"/>
              <a:buAutoNum type="arabicPeriod"/>
            </a:pPr>
            <a:endParaRPr lang="fr-CA" sz="3600" dirty="0"/>
          </a:p>
          <a:p>
            <a:pPr marL="385763" indent="-385763">
              <a:lnSpc>
                <a:spcPct val="120000"/>
              </a:lnSpc>
              <a:spcBef>
                <a:spcPts val="0"/>
              </a:spcBef>
              <a:buFont typeface="+mj-lt"/>
              <a:buAutoNum type="arabicPeriod"/>
            </a:pPr>
            <a:r>
              <a:rPr lang="fr-CA" sz="3600" dirty="0"/>
              <a:t>Quelles fonctions supplémentaires aimeriez-vous voir dans un portail en ligne?</a:t>
            </a:r>
          </a:p>
          <a:p>
            <a:pPr marL="385763" indent="-385763">
              <a:lnSpc>
                <a:spcPct val="120000"/>
              </a:lnSpc>
              <a:spcBef>
                <a:spcPts val="0"/>
              </a:spcBef>
              <a:buFont typeface="+mj-lt"/>
              <a:buAutoNum type="arabicPeriod"/>
            </a:pPr>
            <a:endParaRPr lang="fr-CA" sz="3600" dirty="0"/>
          </a:p>
          <a:p>
            <a:pPr marL="385763" indent="-385763">
              <a:lnSpc>
                <a:spcPct val="120000"/>
              </a:lnSpc>
              <a:spcBef>
                <a:spcPts val="0"/>
              </a:spcBef>
              <a:buFont typeface="+mj-lt"/>
              <a:buAutoNum type="arabicPeriod"/>
            </a:pPr>
            <a:r>
              <a:rPr lang="fr-CA" sz="3600" dirty="0"/>
              <a:t>Quelles sont vos trois plaintes principales concernant la facturation, mais qui ne se rapportent pas au tarif?</a:t>
            </a:r>
          </a:p>
          <a:p>
            <a:pPr marL="385763" indent="-385763">
              <a:lnSpc>
                <a:spcPct val="120000"/>
              </a:lnSpc>
              <a:spcBef>
                <a:spcPts val="0"/>
              </a:spcBef>
              <a:buFont typeface="+mj-lt"/>
              <a:buAutoNum type="arabicPeriod"/>
            </a:pPr>
            <a:endParaRPr lang="fr-CA" sz="3600" dirty="0"/>
          </a:p>
          <a:p>
            <a:pPr marL="385763" indent="-385763">
              <a:lnSpc>
                <a:spcPct val="120000"/>
              </a:lnSpc>
              <a:spcBef>
                <a:spcPts val="0"/>
              </a:spcBef>
              <a:buFont typeface="+mj-lt"/>
              <a:buAutoNum type="arabicPeriod"/>
            </a:pPr>
            <a:r>
              <a:rPr lang="fr-CA" sz="3600" dirty="0"/>
              <a:t>Quels aspects du tarif vous semblent-ils les plus inadéquats?  </a:t>
            </a:r>
          </a:p>
          <a:p>
            <a:pPr marL="385763" indent="-385763">
              <a:lnSpc>
                <a:spcPct val="120000"/>
              </a:lnSpc>
              <a:spcBef>
                <a:spcPts val="0"/>
              </a:spcBef>
              <a:buFont typeface="+mj-lt"/>
              <a:buAutoNum type="arabicPeriod"/>
            </a:pPr>
            <a:endParaRPr lang="fr-CA" sz="3600" dirty="0"/>
          </a:p>
          <a:p>
            <a:pPr marL="385763" indent="-385763">
              <a:lnSpc>
                <a:spcPct val="120000"/>
              </a:lnSpc>
              <a:spcBef>
                <a:spcPts val="0"/>
              </a:spcBef>
              <a:buFont typeface="+mj-lt"/>
              <a:buAutoNum type="arabicPeriod"/>
            </a:pPr>
            <a:r>
              <a:rPr lang="fr-CA" sz="3600" dirty="0"/>
              <a:t>Comment amélioreriez-vous le système des augmentations discrétionnaires?</a:t>
            </a:r>
          </a:p>
          <a:p>
            <a:pPr marL="514338" indent="-514338">
              <a:lnSpc>
                <a:spcPct val="120000"/>
              </a:lnSpc>
              <a:spcBef>
                <a:spcPts val="0"/>
              </a:spcBef>
              <a:buFont typeface="+mj-lt"/>
              <a:buAutoNum type="arabicPeriod"/>
            </a:pPr>
            <a:endParaRPr lang="fr-CA" sz="3600" dirty="0"/>
          </a:p>
          <a:p>
            <a:pPr marL="385763" indent="-385763">
              <a:lnSpc>
                <a:spcPct val="120000"/>
              </a:lnSpc>
              <a:spcBef>
                <a:spcPts val="0"/>
              </a:spcBef>
              <a:buFont typeface="+mj-lt"/>
              <a:buAutoNum type="arabicPeriod"/>
            </a:pPr>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10</a:t>
            </a:fld>
            <a:endParaRPr lang="en-CA" dirty="0"/>
          </a:p>
        </p:txBody>
      </p:sp>
    </p:spTree>
    <p:extLst>
      <p:ext uri="{BB962C8B-B14F-4D97-AF65-F5344CB8AC3E}">
        <p14:creationId xmlns:p14="http://schemas.microsoft.com/office/powerpoint/2010/main" val="1700447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1"/>
            <a:ext cx="7886700" cy="804863"/>
          </a:xfrm>
        </p:spPr>
        <p:txBody>
          <a:bodyPr/>
          <a:lstStyle/>
          <a:p>
            <a:r>
              <a:rPr lang="fr-CA" dirty="0"/>
              <a:t>Heures de début et de fin des audiences</a:t>
            </a:r>
          </a:p>
        </p:txBody>
      </p:sp>
      <p:sp>
        <p:nvSpPr>
          <p:cNvPr id="3" name="Content Placeholder 2"/>
          <p:cNvSpPr>
            <a:spLocks noGrp="1"/>
          </p:cNvSpPr>
          <p:nvPr>
            <p:ph idx="1"/>
            <p:custDataLst>
              <p:tags r:id="rId2"/>
            </p:custDataLst>
          </p:nvPr>
        </p:nvSpPr>
        <p:spPr>
          <a:xfrm>
            <a:off x="628650" y="804863"/>
            <a:ext cx="7886700" cy="3827859"/>
          </a:xfrm>
        </p:spPr>
        <p:txBody>
          <a:bodyPr>
            <a:normAutofit fontScale="70000" lnSpcReduction="20000"/>
          </a:bodyPr>
          <a:lstStyle/>
          <a:p>
            <a:pPr marL="557213" indent="-557213">
              <a:lnSpc>
                <a:spcPct val="120000"/>
              </a:lnSpc>
              <a:spcBef>
                <a:spcPts val="0"/>
              </a:spcBef>
              <a:buFont typeface="+mj-lt"/>
              <a:buAutoNum type="arabicPeriod" startAt="8"/>
            </a:pPr>
            <a:r>
              <a:rPr lang="fr-CA" sz="2850" dirty="0"/>
              <a:t>Les règles existantes d’AJO en matière de tarif horaire exigent que les avocats inscrits sur les listes consignent, dans leurs dossiers détaillés, les heures de début et de fin des audiences pour les audiences auxquelles ils ont participé et qui nécessitent donc un paiement supplémentaire.</a:t>
            </a:r>
            <a:br>
              <a:rPr lang="fr-CA" sz="2850" dirty="0"/>
            </a:br>
            <a:r>
              <a:rPr lang="fr-CA" sz="2850" dirty="0"/>
              <a:t/>
            </a:r>
            <a:br>
              <a:rPr lang="fr-CA" sz="2850" dirty="0"/>
            </a:br>
            <a:r>
              <a:rPr lang="fr-CA" sz="2850" dirty="0"/>
              <a:t>Seriez-vous favorable à un système d’honoraires pour la comparution aux audiences qui se fonderait soit sur un nombre fixe d’heures soit sur des honoraires forfaitaires? Ce système éliminerait le besoin, pour les avocats, de noter les heures de début et de fin d’une audience et AJO n’aurait qu’à confirmer que la comparution a bien eu lieu.</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11</a:t>
            </a:fld>
            <a:endParaRPr lang="en-CA" dirty="0"/>
          </a:p>
        </p:txBody>
      </p:sp>
    </p:spTree>
    <p:extLst>
      <p:ext uri="{BB962C8B-B14F-4D97-AF65-F5344CB8AC3E}">
        <p14:creationId xmlns:p14="http://schemas.microsoft.com/office/powerpoint/2010/main" val="281312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0768"/>
            <a:ext cx="7886700" cy="824263"/>
          </a:xfrm>
        </p:spPr>
        <p:txBody>
          <a:bodyPr>
            <a:normAutofit/>
          </a:bodyPr>
          <a:lstStyle/>
          <a:p>
            <a:r>
              <a:rPr lang="fr-CA" dirty="0"/>
              <a:t>Remédier aux insuffisances du </a:t>
            </a:r>
            <a:r>
              <a:rPr lang="fr-CA" dirty="0" smtClean="0"/>
              <a:t>tarif </a:t>
            </a:r>
            <a:endParaRPr lang="fr-CA" dirty="0"/>
          </a:p>
        </p:txBody>
      </p:sp>
      <p:sp>
        <p:nvSpPr>
          <p:cNvPr id="3" name="Content Placeholder 2"/>
          <p:cNvSpPr>
            <a:spLocks noGrp="1"/>
          </p:cNvSpPr>
          <p:nvPr>
            <p:ph idx="1"/>
            <p:custDataLst>
              <p:tags r:id="rId2"/>
            </p:custDataLst>
          </p:nvPr>
        </p:nvSpPr>
        <p:spPr>
          <a:xfrm>
            <a:off x="628650" y="915031"/>
            <a:ext cx="7886700" cy="3852232"/>
          </a:xfrm>
        </p:spPr>
        <p:txBody>
          <a:bodyPr>
            <a:normAutofit fontScale="62500" lnSpcReduction="20000"/>
          </a:bodyPr>
          <a:lstStyle/>
          <a:p>
            <a:pPr marL="385763" indent="-385763">
              <a:lnSpc>
                <a:spcPct val="120000"/>
              </a:lnSpc>
              <a:spcBef>
                <a:spcPts val="0"/>
              </a:spcBef>
              <a:buFont typeface="+mj-lt"/>
              <a:buAutoNum type="arabicPeriod"/>
            </a:pPr>
            <a:r>
              <a:rPr lang="fr-CA" dirty="0" smtClean="0"/>
              <a:t>Pour </a:t>
            </a:r>
            <a:r>
              <a:rPr lang="fr-CA" dirty="0"/>
              <a:t>les conférences relatives à la cause, le tarif actuel prévoit deux heures de préparation et le nombre réel d’heures passées au tribunal pour traiter l’affaire. Serait-il plus simple de prévoir un seul paiement qui couvre le temps passé au tribunal et le temps de comparution?</a:t>
            </a:r>
          </a:p>
          <a:p>
            <a:pPr marL="385763" indent="-385763">
              <a:lnSpc>
                <a:spcPct val="120000"/>
              </a:lnSpc>
              <a:spcBef>
                <a:spcPts val="0"/>
              </a:spcBef>
              <a:buFont typeface="+mj-lt"/>
              <a:buAutoNum type="arabicPeriod"/>
            </a:pPr>
            <a:r>
              <a:rPr lang="fr-CA" dirty="0"/>
              <a:t>On nous a dit qu’AJO devrait mieux encourager les règlements rapides. Selon vous, comment AJO pourrait-elle le faire? </a:t>
            </a:r>
          </a:p>
          <a:p>
            <a:pPr marL="385763" indent="-385763">
              <a:lnSpc>
                <a:spcPct val="120000"/>
              </a:lnSpc>
              <a:spcBef>
                <a:spcPts val="0"/>
              </a:spcBef>
              <a:buFont typeface="+mj-lt"/>
              <a:buAutoNum type="arabicPeriod"/>
            </a:pPr>
            <a:r>
              <a:rPr lang="fr-CA" dirty="0"/>
              <a:t>On nous a dit que notre tarif pour les affaires de droit de la famille mettant en jeu de la violence familiale ne correspondait pas au travail réel exigé des avocats et que nous devrions attribuer les heures différemment. Comment proposeriez-vous d’attribuer les heures en gardant à l’esprit le fait que tout changement ne peut pas entraîner de coûts?</a:t>
            </a:r>
          </a:p>
          <a:p>
            <a:pPr marL="385763" indent="-385763">
              <a:lnSpc>
                <a:spcPct val="120000"/>
              </a:lnSpc>
              <a:spcBef>
                <a:spcPts val="0"/>
              </a:spcBef>
              <a:buFont typeface="+mj-lt"/>
              <a:buAutoNum type="arabicPeriod"/>
            </a:pPr>
            <a:r>
              <a:rPr lang="fr-CA" dirty="0"/>
              <a:t>Dans le domaine de la protection de l’enfance, AJO a changé le tarif sur les conseils des avocats. Ces changements ont-ils engendré de bons résultats? Les résultats sont-ils ceux qui étaient prévus? </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12</a:t>
            </a:fld>
            <a:endParaRPr lang="en-CA" dirty="0"/>
          </a:p>
        </p:txBody>
      </p:sp>
    </p:spTree>
    <p:extLst>
      <p:ext uri="{BB962C8B-B14F-4D97-AF65-F5344CB8AC3E}">
        <p14:creationId xmlns:p14="http://schemas.microsoft.com/office/powerpoint/2010/main" val="2394983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Autres</a:t>
            </a:r>
            <a:r>
              <a:rPr lang="en-CA" dirty="0"/>
              <a:t> questions</a:t>
            </a:r>
          </a:p>
        </p:txBody>
      </p:sp>
      <p:sp>
        <p:nvSpPr>
          <p:cNvPr id="3" name="Content Placeholder 2"/>
          <p:cNvSpPr>
            <a:spLocks noGrp="1"/>
          </p:cNvSpPr>
          <p:nvPr>
            <p:ph idx="1"/>
            <p:custDataLst>
              <p:tags r:id="rId2"/>
            </p:custDataLst>
          </p:nvPr>
        </p:nvSpPr>
        <p:spPr/>
        <p:txBody>
          <a:bodyPr/>
          <a:lstStyle/>
          <a:p>
            <a:r>
              <a:rPr lang="fr-CA" dirty="0"/>
              <a:t>Souhaitez-vous soulever d’autres questions que nous n’avons pas abordées aujourd’hui?  </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13</a:t>
            </a:fld>
            <a:endParaRPr lang="en-CA" dirty="0"/>
          </a:p>
        </p:txBody>
      </p:sp>
    </p:spTree>
    <p:extLst>
      <p:ext uri="{BB962C8B-B14F-4D97-AF65-F5344CB8AC3E}">
        <p14:creationId xmlns:p14="http://schemas.microsoft.com/office/powerpoint/2010/main" val="3230671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Prochaines</a:t>
            </a:r>
            <a:r>
              <a:rPr lang="en-CA" dirty="0"/>
              <a:t> étapes et </a:t>
            </a:r>
            <a:r>
              <a:rPr lang="en-CA" dirty="0" err="1"/>
              <a:t>calendrier</a:t>
            </a:r>
            <a:r>
              <a:rPr lang="en-CA" dirty="0"/>
              <a:t> </a:t>
            </a:r>
            <a:r>
              <a:rPr lang="en-CA" dirty="0" err="1"/>
              <a:t>provisoire</a:t>
            </a:r>
            <a:endParaRPr lang="en-CA" dirty="0"/>
          </a:p>
        </p:txBody>
      </p:sp>
      <p:sp>
        <p:nvSpPr>
          <p:cNvPr id="3" name="Content Placeholder 2"/>
          <p:cNvSpPr>
            <a:spLocks noGrp="1"/>
          </p:cNvSpPr>
          <p:nvPr>
            <p:ph idx="1"/>
            <p:custDataLst>
              <p:tags r:id="rId2"/>
            </p:custDataLst>
          </p:nvPr>
        </p:nvSpPr>
        <p:spPr/>
        <p:txBody>
          <a:bodyPr>
            <a:normAutofit fontScale="92500" lnSpcReduction="20000"/>
          </a:bodyPr>
          <a:lstStyle/>
          <a:p>
            <a:pPr marL="385763" indent="-385763">
              <a:buFont typeface="+mj-lt"/>
              <a:buAutoNum type="arabicPeriod"/>
            </a:pPr>
            <a:r>
              <a:rPr lang="fr-CA" dirty="0"/>
              <a:t>Examiner et regrouper les réponses à la consultation, analyser les coûts et élaborer les questions du sondage (mars 2021)</a:t>
            </a:r>
          </a:p>
          <a:p>
            <a:pPr marL="385763" indent="-385763">
              <a:buFont typeface="+mj-lt"/>
              <a:buAutoNum type="arabicPeriod"/>
            </a:pPr>
            <a:r>
              <a:rPr lang="fr-CA" dirty="0"/>
              <a:t>Distribuer le sondage de suivi et les demandes d’observations écrites (avril 2021)</a:t>
            </a:r>
          </a:p>
          <a:p>
            <a:pPr marL="385763" indent="-385763">
              <a:buFont typeface="+mj-lt"/>
              <a:buAutoNum type="arabicPeriod"/>
            </a:pPr>
            <a:r>
              <a:rPr lang="fr-CA" dirty="0"/>
              <a:t>Analyser les réponses au sondage et résumer les conclusions du sondage et des observations, et préparer des points saillants (avril/mai 2021)</a:t>
            </a:r>
          </a:p>
          <a:p>
            <a:pPr marL="385763" indent="-385763">
              <a:buFont typeface="+mj-lt"/>
              <a:buAutoNum type="arabicPeriod"/>
            </a:pPr>
            <a:r>
              <a:rPr lang="fr-CA" dirty="0"/>
              <a:t>Communiquer avec les avocats et mettre en œuvre les changements (TBD)</a:t>
            </a:r>
          </a:p>
          <a:p>
            <a:pPr marL="0" indent="0">
              <a:buNone/>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14</a:t>
            </a:fld>
            <a:endParaRPr lang="en-CA" dirty="0"/>
          </a:p>
        </p:txBody>
      </p:sp>
    </p:spTree>
    <p:extLst>
      <p:ext uri="{BB962C8B-B14F-4D97-AF65-F5344CB8AC3E}">
        <p14:creationId xmlns:p14="http://schemas.microsoft.com/office/powerpoint/2010/main" val="657990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1143000" y="3139889"/>
            <a:ext cx="6858000" cy="679075"/>
          </a:xfrm>
        </p:spPr>
        <p:txBody>
          <a:bodyPr/>
          <a:lstStyle/>
          <a:p>
            <a:r>
              <a:rPr lang="en-US"/>
              <a:t>Questions?</a:t>
            </a:r>
            <a:endParaRPr lang="en-US" dirty="0"/>
          </a:p>
        </p:txBody>
      </p:sp>
      <p:sp>
        <p:nvSpPr>
          <p:cNvPr id="3" name="Title 1"/>
          <p:cNvSpPr txBox="1">
            <a:spLocks/>
          </p:cNvSpPr>
          <p:nvPr>
            <p:custDataLst>
              <p:tags r:id="rId2"/>
            </p:custDataLst>
          </p:nvPr>
        </p:nvSpPr>
        <p:spPr>
          <a:xfrm>
            <a:off x="1143000" y="3818964"/>
            <a:ext cx="6858000" cy="679075"/>
          </a:xfrm>
          <a:prstGeom prst="rect">
            <a:avLst/>
          </a:prstGeom>
        </p:spPr>
        <p:txBody>
          <a:bodyPr vert="horz" lIns="91440" tIns="45720" rIns="91440" bIns="45720" rtlCol="0" anchor="ctr">
            <a:normAutofit/>
          </a:bodyPr>
          <a:lstStyle>
            <a:lvl1pPr algn="ctr" defTabSz="685800" rtl="0" eaLnBrk="1" latinLnBrk="0" hangingPunct="1">
              <a:lnSpc>
                <a:spcPct val="90000"/>
              </a:lnSpc>
              <a:spcBef>
                <a:spcPct val="0"/>
              </a:spcBef>
              <a:buNone/>
              <a:defRPr sz="2700" b="1" kern="1200" spc="75" baseline="0">
                <a:solidFill>
                  <a:schemeClr val="bg1"/>
                </a:solidFill>
                <a:latin typeface="+mj-lt"/>
                <a:ea typeface="+mj-ea"/>
                <a:cs typeface="+mj-cs"/>
              </a:defRPr>
            </a:lvl1pPr>
          </a:lstStyle>
          <a:p>
            <a:r>
              <a:rPr lang="fr-CA" sz="2000" u="sng">
                <a:hlinkClick r:id="rId4"/>
              </a:rPr>
              <a:t>TariffConsult20-21@lao.on.ca</a:t>
            </a:r>
            <a:endParaRPr lang="en-US" sz="2000" b="0" dirty="0">
              <a:latin typeface="Arial" charset="0"/>
              <a:ea typeface="Arial" charset="0"/>
              <a:cs typeface="Arial" charset="0"/>
            </a:endParaRPr>
          </a:p>
        </p:txBody>
      </p:sp>
    </p:spTree>
    <p:extLst>
      <p:ext uri="{BB962C8B-B14F-4D97-AF65-F5344CB8AC3E}">
        <p14:creationId xmlns:p14="http://schemas.microsoft.com/office/powerpoint/2010/main" val="195363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09254" y="190501"/>
            <a:ext cx="7886700" cy="762000"/>
          </a:xfrm>
        </p:spPr>
        <p:txBody>
          <a:bodyPr/>
          <a:lstStyle/>
          <a:p>
            <a:r>
              <a:rPr lang="en-CA" dirty="0"/>
              <a:t>Ordre du jour</a:t>
            </a:r>
          </a:p>
        </p:txBody>
      </p:sp>
      <p:sp>
        <p:nvSpPr>
          <p:cNvPr id="3" name="Content Placeholder 2"/>
          <p:cNvSpPr>
            <a:spLocks noGrp="1"/>
          </p:cNvSpPr>
          <p:nvPr>
            <p:ph idx="1"/>
            <p:custDataLst>
              <p:tags r:id="rId2"/>
            </p:custDataLst>
          </p:nvPr>
        </p:nvSpPr>
        <p:spPr>
          <a:xfrm>
            <a:off x="757077" y="952501"/>
            <a:ext cx="7886700" cy="3263504"/>
          </a:xfrm>
          <a:noFill/>
          <a:ln>
            <a:noFill/>
          </a:ln>
        </p:spPr>
        <p:txBody>
          <a:bodyPr>
            <a:normAutofit/>
          </a:bodyPr>
          <a:lstStyle/>
          <a:p>
            <a:pPr marL="385763" indent="-385763">
              <a:buAutoNum type="arabicPeriod"/>
            </a:pPr>
            <a:r>
              <a:rPr lang="fr-CA" sz="3300" dirty="0"/>
              <a:t>Bienvenue et présentations</a:t>
            </a:r>
          </a:p>
          <a:p>
            <a:pPr marL="385763" indent="-385763">
              <a:buAutoNum type="arabicPeriod" startAt="2"/>
            </a:pPr>
            <a:r>
              <a:rPr lang="fr-CA" sz="3300" dirty="0"/>
              <a:t>Contexte et objet</a:t>
            </a:r>
          </a:p>
          <a:p>
            <a:pPr marL="385763" indent="-385763">
              <a:buAutoNum type="arabicPeriod" startAt="2"/>
            </a:pPr>
            <a:r>
              <a:rPr lang="fr-CA" sz="3300" dirty="0"/>
              <a:t>Discussion</a:t>
            </a:r>
          </a:p>
          <a:p>
            <a:pPr marL="385763" indent="-385763">
              <a:buAutoNum type="arabicPeriod" startAt="2"/>
            </a:pPr>
            <a:r>
              <a:rPr lang="fr-CA" sz="3300" dirty="0"/>
              <a:t>Prochaines étapes</a:t>
            </a:r>
          </a:p>
          <a:p>
            <a:pPr marL="385763" indent="-385763">
              <a:buAutoNum type="arabicPeriod" startAt="2"/>
            </a:pPr>
            <a:endParaRPr lang="fr-CA" dirty="0"/>
          </a:p>
          <a:p>
            <a:pPr marL="342900" lvl="1" indent="0">
              <a:buNone/>
            </a:pPr>
            <a:endParaRPr lang="fr-CA" dirty="0"/>
          </a:p>
          <a:p>
            <a:pPr>
              <a:lnSpc>
                <a:spcPct val="110000"/>
              </a:lnSpc>
              <a:spcBef>
                <a:spcPts val="0"/>
              </a:spcBef>
            </a:pPr>
            <a:endParaRPr lang="fr-CA" dirty="0"/>
          </a:p>
          <a:p>
            <a:pPr marL="0" indent="0">
              <a:lnSpc>
                <a:spcPct val="110000"/>
              </a:lnSpc>
              <a:spcBef>
                <a:spcPts val="0"/>
              </a:spcBef>
              <a:buNone/>
            </a:pPr>
            <a:endParaRPr lang="fr-CA" dirty="0"/>
          </a:p>
          <a:p>
            <a:pPr marL="0" indent="0">
              <a:lnSpc>
                <a:spcPct val="110000"/>
              </a:lnSpc>
              <a:spcBef>
                <a:spcPts val="0"/>
              </a:spcBef>
              <a:buNone/>
            </a:pPr>
            <a:endParaRPr lang="fr-CA" dirty="0"/>
          </a:p>
          <a:p>
            <a:pPr>
              <a:lnSpc>
                <a:spcPct val="110000"/>
              </a:lnSpc>
              <a:spcBef>
                <a:spcPts val="0"/>
              </a:spcBef>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2</a:t>
            </a:fld>
            <a:endParaRPr lang="en-CA" dirty="0"/>
          </a:p>
        </p:txBody>
      </p:sp>
    </p:spTree>
    <p:extLst>
      <p:ext uri="{BB962C8B-B14F-4D97-AF65-F5344CB8AC3E}">
        <p14:creationId xmlns:p14="http://schemas.microsoft.com/office/powerpoint/2010/main" val="1042979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Bienvenue et </a:t>
            </a:r>
            <a:r>
              <a:rPr lang="fr-CA" dirty="0" smtClean="0"/>
              <a:t>présentations</a:t>
            </a:r>
            <a:endParaRPr lang="fr-CA" dirty="0">
              <a:solidFill>
                <a:srgbClr val="FF0000"/>
              </a:solidFill>
            </a:endParaRPr>
          </a:p>
        </p:txBody>
      </p:sp>
      <p:sp>
        <p:nvSpPr>
          <p:cNvPr id="3" name="Content Placeholder 2"/>
          <p:cNvSpPr>
            <a:spLocks noGrp="1"/>
          </p:cNvSpPr>
          <p:nvPr>
            <p:ph idx="1"/>
            <p:custDataLst>
              <p:tags r:id="rId2"/>
            </p:custDataLst>
          </p:nvPr>
        </p:nvSpPr>
        <p:spPr/>
        <p:txBody>
          <a:bodyPr>
            <a:normAutofit/>
          </a:bodyPr>
          <a:lstStyle/>
          <a:p>
            <a:pPr marL="385763" indent="-385763">
              <a:buFont typeface="+mj-lt"/>
              <a:buAutoNum type="arabicPeriod"/>
            </a:pPr>
            <a:r>
              <a:rPr lang="fr-CA" dirty="0"/>
              <a:t>Bienvenue et mot d’ouverture</a:t>
            </a:r>
            <a:br>
              <a:rPr lang="fr-CA" dirty="0"/>
            </a:br>
            <a:r>
              <a:rPr lang="fr-CA" sz="2000" dirty="0"/>
              <a:t>David McKillop, </a:t>
            </a:r>
            <a:r>
              <a:rPr lang="fr-FR" sz="2000" dirty="0"/>
              <a:t>vice-président, Stratégies et relations publiques </a:t>
            </a:r>
            <a:endParaRPr lang="fr-CA" sz="2000" dirty="0"/>
          </a:p>
          <a:p>
            <a:pPr marL="385763" indent="-385763">
              <a:buFont typeface="+mj-lt"/>
              <a:buAutoNum type="arabicPeriod"/>
            </a:pPr>
            <a:r>
              <a:rPr lang="fr-CA" dirty="0" smtClean="0"/>
              <a:t>Allocution</a:t>
            </a:r>
            <a:r>
              <a:rPr lang="fr-CA" dirty="0"/>
              <a:t/>
            </a:r>
            <a:br>
              <a:rPr lang="fr-CA" dirty="0"/>
            </a:br>
            <a:r>
              <a:rPr lang="fr-CA" sz="2000" dirty="0" smtClean="0"/>
              <a:t>Darcy </a:t>
            </a:r>
            <a:r>
              <a:rPr lang="fr-CA" sz="2000" dirty="0"/>
              <a:t>DesLauriers, </a:t>
            </a:r>
            <a:r>
              <a:rPr lang="fr-FR" sz="2000" dirty="0"/>
              <a:t>directeur, Services aux avocats et paiements</a:t>
            </a:r>
            <a:endParaRPr lang="fr-CA" sz="2000" dirty="0"/>
          </a:p>
          <a:p>
            <a:pPr marL="385763" indent="-385763">
              <a:buAutoNum type="arabicPeriod" startAt="3"/>
            </a:pPr>
            <a:r>
              <a:rPr lang="fr-CA" dirty="0" smtClean="0"/>
              <a:t>Présentations </a:t>
            </a:r>
            <a:endParaRPr lang="fr-CA" dirty="0"/>
          </a:p>
          <a:p>
            <a:pPr marL="342900" lvl="1" indent="0">
              <a:buNone/>
            </a:pPr>
            <a:r>
              <a:rPr lang="fr-CA"/>
              <a:t> </a:t>
            </a:r>
            <a:r>
              <a:rPr lang="fr-CA" smtClean="0"/>
              <a:t>AJO</a:t>
            </a:r>
            <a:br>
              <a:rPr lang="fr-CA" smtClean="0"/>
            </a:br>
            <a:r>
              <a:rPr lang="fr-CA" smtClean="0"/>
              <a:t> Participants</a:t>
            </a:r>
            <a:endParaRPr lang="fr-CA" dirty="0"/>
          </a:p>
          <a:p>
            <a:pPr lvl="1"/>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3</a:t>
            </a:fld>
            <a:endParaRPr lang="en-CA" dirty="0"/>
          </a:p>
        </p:txBody>
      </p:sp>
    </p:spTree>
    <p:extLst>
      <p:ext uri="{BB962C8B-B14F-4D97-AF65-F5344CB8AC3E}">
        <p14:creationId xmlns:p14="http://schemas.microsoft.com/office/powerpoint/2010/main" val="13856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smtClean="0"/>
              <a:t>Contexte</a:t>
            </a:r>
            <a:endParaRPr lang="en-CA" dirty="0"/>
          </a:p>
        </p:txBody>
      </p:sp>
      <p:sp>
        <p:nvSpPr>
          <p:cNvPr id="3" name="Content Placeholder 2"/>
          <p:cNvSpPr>
            <a:spLocks noGrp="1"/>
          </p:cNvSpPr>
          <p:nvPr>
            <p:ph idx="1"/>
            <p:custDataLst>
              <p:tags r:id="rId2"/>
            </p:custDataLst>
          </p:nvPr>
        </p:nvSpPr>
        <p:spPr/>
        <p:txBody>
          <a:bodyPr>
            <a:normAutofit lnSpcReduction="10000"/>
          </a:bodyPr>
          <a:lstStyle/>
          <a:p>
            <a:pPr marL="0" indent="0">
              <a:buNone/>
            </a:pPr>
            <a:r>
              <a:rPr lang="fr-FR" b="0" i="0" dirty="0">
                <a:solidFill>
                  <a:srgbClr val="000000"/>
                </a:solidFill>
                <a:effectLst/>
                <a:latin typeface="Arial" panose="020B0604020202020204" pitchFamily="34" charset="0"/>
                <a:cs typeface="Arial" panose="020B0604020202020204" pitchFamily="34" charset="0"/>
              </a:rPr>
              <a:t>L’amélioration de notre mode de rémunération des avocats est une étape de grande importance dans la modernisation du système d’aide juridique de l’Ontario. Elle permettra à AJO de mieux répondre aux besoins communautaires et de placer nos clients au cœur de toutes nos activités.</a:t>
            </a:r>
            <a:endParaRPr lang="fr-CA" dirty="0">
              <a:latin typeface="Arial" panose="020B0604020202020204" pitchFamily="34" charset="0"/>
              <a:cs typeface="Arial" panose="020B0604020202020204" pitchFamily="34" charset="0"/>
            </a:endParaRPr>
          </a:p>
          <a:p>
            <a:pPr marL="0" indent="0">
              <a:buNone/>
            </a:pPr>
            <a:r>
              <a:rPr lang="fr-CA" dirty="0"/>
              <a:t>À cette fin, nous sollicitons vos avis sur la réforme du tarif, le remaniement d’</a:t>
            </a:r>
            <a:r>
              <a:rPr lang="fr-CA" i="1" dirty="0"/>
              <a:t>Aide juridique en ligne </a:t>
            </a:r>
            <a:r>
              <a:rPr lang="fr-CA" dirty="0"/>
              <a:t>et l’amélioration de l’accès à l’information nécessaire pour assurer une facturation exacte.</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4</a:t>
            </a:fld>
            <a:endParaRPr lang="en-CA" dirty="0"/>
          </a:p>
        </p:txBody>
      </p:sp>
    </p:spTree>
    <p:extLst>
      <p:ext uri="{BB962C8B-B14F-4D97-AF65-F5344CB8AC3E}">
        <p14:creationId xmlns:p14="http://schemas.microsoft.com/office/powerpoint/2010/main" val="341437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20881"/>
            <a:ext cx="7886700" cy="994172"/>
          </a:xfrm>
        </p:spPr>
        <p:txBody>
          <a:bodyPr/>
          <a:lstStyle/>
          <a:p>
            <a:r>
              <a:rPr lang="en-CA" dirty="0" smtClean="0"/>
              <a:t>Situation</a:t>
            </a:r>
            <a:endParaRPr lang="en-CA" dirty="0"/>
          </a:p>
        </p:txBody>
      </p:sp>
      <p:sp>
        <p:nvSpPr>
          <p:cNvPr id="3" name="Content Placeholder 2"/>
          <p:cNvSpPr>
            <a:spLocks noGrp="1"/>
          </p:cNvSpPr>
          <p:nvPr>
            <p:ph idx="1"/>
            <p:custDataLst>
              <p:tags r:id="rId2"/>
            </p:custDataLst>
          </p:nvPr>
        </p:nvSpPr>
        <p:spPr>
          <a:xfrm>
            <a:off x="628650" y="486889"/>
            <a:ext cx="7886700" cy="3839862"/>
          </a:xfrm>
        </p:spPr>
        <p:txBody>
          <a:bodyPr>
            <a:noAutofit/>
          </a:bodyPr>
          <a:lstStyle/>
          <a:p>
            <a:r>
              <a:rPr lang="fr-CA" sz="1500" dirty="0"/>
              <a:t>Changer la façon dont AJO paie les avocats est un aspect important du programme de modernisation d’AJO, qui vise à actualiser le système d’aide juridique de l’Ontario et à rendre AJO plus à l’écoute des besoins des avocats, des clients et du public, tout en continuant d’assurer une gestion responsable des fonds publics.</a:t>
            </a:r>
          </a:p>
          <a:p>
            <a:r>
              <a:rPr lang="fr-CA" sz="1500" dirty="0"/>
              <a:t>À l’heure actuelle, nous ne disposons pas des fonds nécessaires pour augmenter le tarif. Les consultations portent donc sur des mises à jour immédiates, qui ne concernent pas les coûts. Toutefois, nous aimerions savoir où vous souhaiteriez voir des augmentations à l’avenir, si et quand cela sera possible. </a:t>
            </a:r>
          </a:p>
          <a:p>
            <a:r>
              <a:rPr lang="fr-CA" sz="1500" dirty="0"/>
              <a:t>Nous tiendrons compte de vos commentaires pour décider comment simplifier nos règles existantes en matière de facturation, améliorer </a:t>
            </a:r>
            <a:r>
              <a:rPr lang="fr-CA" sz="1500" i="1" dirty="0"/>
              <a:t>Aide juridique en ligne </a:t>
            </a:r>
            <a:r>
              <a:rPr lang="fr-CA" sz="1500" dirty="0"/>
              <a:t>afin de réduire le temps et l’effort consacrés à la soumission de factures, et élargir l’accès en ligne à l’information.</a:t>
            </a:r>
          </a:p>
          <a:p>
            <a:r>
              <a:rPr lang="fr-CA" sz="1500" dirty="0"/>
              <a:t>Notre objectif est de recevoir autant de commentaires et de perspectives que possible pour éclairer les décisions importantes que nous devrons prendre pour faciliter votre travail.</a:t>
            </a:r>
          </a:p>
          <a:p>
            <a:endParaRPr lang="fr-CA" sz="1500" dirty="0"/>
          </a:p>
          <a:p>
            <a:pPr marL="0" indent="0">
              <a:buNone/>
            </a:pPr>
            <a:endParaRPr lang="fr-CA" sz="1500" dirty="0"/>
          </a:p>
          <a:p>
            <a:endParaRPr lang="fr-CA" sz="1500" dirty="0"/>
          </a:p>
          <a:p>
            <a:pPr marL="0" indent="0">
              <a:buNone/>
            </a:pPr>
            <a:r>
              <a:rPr lang="fr-CA" sz="1500" dirty="0"/>
              <a:t> </a:t>
            </a:r>
          </a:p>
          <a:p>
            <a:pPr marL="0" indent="0">
              <a:buNone/>
            </a:pPr>
            <a:r>
              <a:rPr lang="fr-CA" sz="1500" dirty="0"/>
              <a:t> </a:t>
            </a:r>
          </a:p>
          <a:p>
            <a:pPr marL="0" indent="0">
              <a:buNone/>
            </a:pPr>
            <a:r>
              <a:rPr lang="fr-CA" sz="1500" dirty="0"/>
              <a:t> </a:t>
            </a:r>
          </a:p>
          <a:p>
            <a:pPr marL="0" indent="0">
              <a:buNone/>
            </a:pPr>
            <a:r>
              <a:rPr lang="fr-CA" sz="1500" dirty="0"/>
              <a:t> </a:t>
            </a:r>
          </a:p>
          <a:p>
            <a:endParaRPr lang="fr-CA" sz="1500"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5</a:t>
            </a:fld>
            <a:endParaRPr lang="en-CA" dirty="0"/>
          </a:p>
        </p:txBody>
      </p:sp>
    </p:spTree>
    <p:extLst>
      <p:ext uri="{BB962C8B-B14F-4D97-AF65-F5344CB8AC3E}">
        <p14:creationId xmlns:p14="http://schemas.microsoft.com/office/powerpoint/2010/main" val="2437514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Principes</a:t>
            </a:r>
            <a:endParaRPr lang="en-CA" dirty="0"/>
          </a:p>
        </p:txBody>
      </p:sp>
      <p:sp>
        <p:nvSpPr>
          <p:cNvPr id="3" name="Content Placeholder 2"/>
          <p:cNvSpPr>
            <a:spLocks noGrp="1"/>
          </p:cNvSpPr>
          <p:nvPr>
            <p:ph idx="1"/>
            <p:custDataLst>
              <p:tags r:id="rId2"/>
            </p:custDataLst>
          </p:nvPr>
        </p:nvSpPr>
        <p:spPr/>
        <p:txBody>
          <a:bodyPr>
            <a:normAutofit fontScale="92500" lnSpcReduction="10000"/>
          </a:bodyPr>
          <a:lstStyle/>
          <a:p>
            <a:pPr lvl="1"/>
            <a:r>
              <a:rPr lang="fr-CA" sz="2400" dirty="0"/>
              <a:t>Souplesse pour s’adapter aux besoins changeants</a:t>
            </a:r>
          </a:p>
          <a:p>
            <a:pPr lvl="1"/>
            <a:r>
              <a:rPr lang="fr-CA" sz="2400" dirty="0"/>
              <a:t>Efficacité par rapport aux coûts pour favoriser la durabilité</a:t>
            </a:r>
          </a:p>
          <a:p>
            <a:pPr lvl="1"/>
            <a:r>
              <a:rPr lang="fr-CA" sz="2400" dirty="0"/>
              <a:t>Efficience pour assurer l’optimisation des ressources</a:t>
            </a:r>
          </a:p>
          <a:p>
            <a:pPr lvl="1"/>
            <a:r>
              <a:rPr lang="fr-CA" sz="2400" dirty="0"/>
              <a:t>Responsabilisation</a:t>
            </a:r>
          </a:p>
          <a:p>
            <a:pPr lvl="1"/>
            <a:r>
              <a:rPr lang="fr-CA" sz="2400" dirty="0"/>
              <a:t>Équité pour assurer un paiement correspondant au travail exécuté</a:t>
            </a:r>
          </a:p>
          <a:p>
            <a:pPr lvl="1"/>
            <a:r>
              <a:rPr lang="fr-CA" sz="2400" dirty="0"/>
              <a:t>Incitation à fournir un bon service à la clientèle et, pour les avocats, à accepter des clients d’AJO</a:t>
            </a:r>
          </a:p>
          <a:p>
            <a:pPr lvl="1"/>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6</a:t>
            </a:fld>
            <a:endParaRPr lang="en-CA" dirty="0"/>
          </a:p>
        </p:txBody>
      </p:sp>
    </p:spTree>
    <p:extLst>
      <p:ext uri="{BB962C8B-B14F-4D97-AF65-F5344CB8AC3E}">
        <p14:creationId xmlns:p14="http://schemas.microsoft.com/office/powerpoint/2010/main" val="230630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Processus de consultation en trois volets</a:t>
            </a:r>
          </a:p>
        </p:txBody>
      </p:sp>
      <p:sp>
        <p:nvSpPr>
          <p:cNvPr id="3" name="Content Placeholder 2"/>
          <p:cNvSpPr>
            <a:spLocks noGrp="1"/>
          </p:cNvSpPr>
          <p:nvPr>
            <p:ph idx="1"/>
            <p:custDataLst>
              <p:tags r:id="rId2"/>
            </p:custDataLst>
          </p:nvPr>
        </p:nvSpPr>
        <p:spPr/>
        <p:txBody>
          <a:bodyPr/>
          <a:lstStyle/>
          <a:p>
            <a:pPr marL="385763" indent="-385763">
              <a:buFont typeface="+mj-lt"/>
              <a:buAutoNum type="arabicPeriod"/>
            </a:pPr>
            <a:r>
              <a:rPr lang="fr-CA" dirty="0"/>
              <a:t>Discussions en petits groupes fondées sur un domaine du droit  – ouvertes à tous les avocats inscrits sur les listes</a:t>
            </a:r>
          </a:p>
          <a:p>
            <a:pPr marL="385763" indent="-385763">
              <a:buFont typeface="+mj-lt"/>
              <a:buAutoNum type="arabicPeriod"/>
            </a:pPr>
            <a:r>
              <a:rPr lang="fr-CA" dirty="0"/>
              <a:t>Sondage envoyé à tous les avocats inscrits sur les listes</a:t>
            </a:r>
          </a:p>
          <a:p>
            <a:pPr marL="385763" indent="-385763">
              <a:buFont typeface="+mj-lt"/>
              <a:buAutoNum type="arabicPeriod"/>
            </a:pPr>
            <a:r>
              <a:rPr lang="fr-CA" dirty="0"/>
              <a:t>Observations écrites</a:t>
            </a:r>
          </a:p>
          <a:p>
            <a:pPr marL="0" indent="0">
              <a:buNone/>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7</a:t>
            </a:fld>
            <a:endParaRPr lang="en-CA" dirty="0"/>
          </a:p>
        </p:txBody>
      </p:sp>
    </p:spTree>
    <p:extLst>
      <p:ext uri="{BB962C8B-B14F-4D97-AF65-F5344CB8AC3E}">
        <p14:creationId xmlns:p14="http://schemas.microsoft.com/office/powerpoint/2010/main" val="15182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Ce que vous nous avez dit </a:t>
            </a:r>
          </a:p>
        </p:txBody>
      </p:sp>
      <p:sp>
        <p:nvSpPr>
          <p:cNvPr id="3" name="Content Placeholder 2"/>
          <p:cNvSpPr>
            <a:spLocks noGrp="1"/>
          </p:cNvSpPr>
          <p:nvPr>
            <p:ph idx="1"/>
            <p:custDataLst>
              <p:tags r:id="rId2"/>
            </p:custDataLst>
          </p:nvPr>
        </p:nvSpPr>
        <p:spPr/>
        <p:txBody>
          <a:bodyPr>
            <a:normAutofit fontScale="85000" lnSpcReduction="20000"/>
          </a:bodyPr>
          <a:lstStyle/>
          <a:p>
            <a:r>
              <a:rPr lang="fr-CA" i="1" dirty="0"/>
              <a:t>Aide juridique en ligne </a:t>
            </a:r>
            <a:r>
              <a:rPr lang="fr-CA" dirty="0"/>
              <a:t>est un système désuet et peu convivial.</a:t>
            </a:r>
          </a:p>
          <a:p>
            <a:r>
              <a:rPr lang="fr-CA" dirty="0"/>
              <a:t>Les augmentations discrétionnaires sont imprévisibles et souvent pas approuvées. </a:t>
            </a:r>
          </a:p>
          <a:p>
            <a:r>
              <a:rPr lang="fr-CA" dirty="0"/>
              <a:t>Le tarif est inadéquat, en particulier si l’on veut fournir des services juridiques de haute qualité.</a:t>
            </a:r>
          </a:p>
          <a:p>
            <a:r>
              <a:rPr lang="fr-CA" dirty="0"/>
              <a:t>L’effort administratif qu’exige la facturation est excessif.</a:t>
            </a:r>
          </a:p>
          <a:p>
            <a:r>
              <a:rPr lang="fr-CA" dirty="0" smtClean="0"/>
              <a:t>24 % </a:t>
            </a:r>
            <a:r>
              <a:rPr lang="fr-CA" dirty="0"/>
              <a:t>seulement des répondants au sondage de 2019 sur la satisfaction des avocats étaient satisfaits des pratiques de facturation et de paiement d’AJO, le pourcentage le plus bas comparé à d’autres aspects des activités d’AJO soumis à l’évaluation des répondants</a:t>
            </a:r>
            <a:r>
              <a:rPr lang="fr-CA" dirty="0" smtClean="0"/>
              <a:t>.</a:t>
            </a: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8</a:t>
            </a:fld>
            <a:endParaRPr lang="en-CA" dirty="0"/>
          </a:p>
        </p:txBody>
      </p:sp>
    </p:spTree>
    <p:extLst>
      <p:ext uri="{BB962C8B-B14F-4D97-AF65-F5344CB8AC3E}">
        <p14:creationId xmlns:p14="http://schemas.microsoft.com/office/powerpoint/2010/main" val="398324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2309"/>
            <a:ext cx="7886700" cy="994172"/>
          </a:xfrm>
        </p:spPr>
        <p:txBody>
          <a:bodyPr/>
          <a:lstStyle/>
          <a:p>
            <a:r>
              <a:rPr lang="en-CA" dirty="0" err="1"/>
              <a:t>Processus</a:t>
            </a:r>
            <a:endParaRPr lang="en-CA" dirty="0"/>
          </a:p>
        </p:txBody>
      </p:sp>
      <p:sp>
        <p:nvSpPr>
          <p:cNvPr id="3" name="Content Placeholder 2"/>
          <p:cNvSpPr>
            <a:spLocks noGrp="1"/>
          </p:cNvSpPr>
          <p:nvPr>
            <p:ph idx="1"/>
            <p:custDataLst>
              <p:tags r:id="rId2"/>
            </p:custDataLst>
          </p:nvPr>
        </p:nvSpPr>
        <p:spPr>
          <a:xfrm>
            <a:off x="628650" y="1086481"/>
            <a:ext cx="7886700" cy="3263504"/>
          </a:xfrm>
        </p:spPr>
        <p:txBody>
          <a:bodyPr>
            <a:normAutofit fontScale="85000" lnSpcReduction="10000"/>
          </a:bodyPr>
          <a:lstStyle/>
          <a:p>
            <a:pPr marL="0" indent="0">
              <a:buNone/>
            </a:pPr>
            <a:endParaRPr lang="fr-CA" dirty="0"/>
          </a:p>
          <a:p>
            <a:pPr marL="385763" indent="-385763">
              <a:buFont typeface="+mj-lt"/>
              <a:buAutoNum type="arabicPeriod"/>
            </a:pPr>
            <a:r>
              <a:rPr lang="fr-CA" dirty="0"/>
              <a:t>La première série de questions est de nature générale. Vos réponses éclaireront notre travail à l’avenir.</a:t>
            </a:r>
          </a:p>
          <a:p>
            <a:pPr marL="385763" indent="-385763">
              <a:buFont typeface="+mj-lt"/>
              <a:buAutoNum type="arabicPeriod"/>
            </a:pPr>
            <a:r>
              <a:rPr lang="fr-CA" dirty="0"/>
              <a:t>Les questions qui suivent se fondent sur les commentaires que nous avons reçus dans le passé et nous voulons savoir ce que vous pensez de ces problèmes et des solutions possibles.</a:t>
            </a:r>
          </a:p>
          <a:p>
            <a:pPr marL="385763" indent="-385763">
              <a:buFont typeface="+mj-lt"/>
              <a:buAutoNum type="arabicPeriod"/>
            </a:pPr>
            <a:r>
              <a:rPr lang="fr-CA" dirty="0"/>
              <a:t>Nous espérons que parler de ces problèmes déclenchera un dialogue sur d’autres questions et leurs solutions possibles. </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9</a:t>
            </a:fld>
            <a:endParaRPr lang="en-CA" dirty="0"/>
          </a:p>
        </p:txBody>
      </p:sp>
    </p:spTree>
    <p:extLst>
      <p:ext uri="{BB962C8B-B14F-4D97-AF65-F5344CB8AC3E}">
        <p14:creationId xmlns:p14="http://schemas.microsoft.com/office/powerpoint/2010/main" val="12553401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emplate - New Green - Widescreen">
  <a:themeElements>
    <a:clrScheme name="Custom 2">
      <a:dk1>
        <a:srgbClr val="000000"/>
      </a:dk1>
      <a:lt1>
        <a:srgbClr val="FFFFFF"/>
      </a:lt1>
      <a:dk2>
        <a:srgbClr val="000000"/>
      </a:dk2>
      <a:lt2>
        <a:srgbClr val="808080"/>
      </a:lt2>
      <a:accent1>
        <a:srgbClr val="2761AE"/>
      </a:accent1>
      <a:accent2>
        <a:srgbClr val="008E13"/>
      </a:accent2>
      <a:accent3>
        <a:srgbClr val="25AED2"/>
      </a:accent3>
      <a:accent4>
        <a:srgbClr val="B5DF46"/>
      </a:accent4>
      <a:accent5>
        <a:srgbClr val="FFFFFF"/>
      </a:accent5>
      <a:accent6>
        <a:srgbClr val="000000"/>
      </a:accent6>
      <a:hlink>
        <a:srgbClr val="25AED2"/>
      </a:hlink>
      <a:folHlink>
        <a:srgbClr val="B2B2B2"/>
      </a:folHlink>
    </a:clrScheme>
    <a:fontScheme name="Custom 2">
      <a:majorFont>
        <a:latin typeface="Century"/>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O Internal Blue Template - DCSW" id="{FB130E72-E12E-6144-864C-E26BC6AE8406}" vid="{E9485034-C83B-274E-B161-C37082B38A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766F9DAB58CD49851C99437B90FE78" ma:contentTypeVersion="2" ma:contentTypeDescription="Create a new document." ma:contentTypeScope="" ma:versionID="33916e780ef3621e2a766e739b2d84d4">
  <xsd:schema xmlns:xsd="http://www.w3.org/2001/XMLSchema" xmlns:p="http://schemas.microsoft.com/office/2006/metadata/properties" xmlns:ns1="http://schemas.microsoft.com/sharepoint/v3" xmlns:ns2="2adefbcc-9ce9-4f92-b89f-7ad215441831" targetNamespace="http://schemas.microsoft.com/office/2006/metadata/properties" ma:root="true" ma:fieldsID="d016d60222cbf10273908826fb07ec56" ns1:_="" ns2:_="">
    <xsd:import namespace="http://schemas.microsoft.com/sharepoint/v3"/>
    <xsd:import namespace="2adefbcc-9ce9-4f92-b89f-7ad215441831"/>
    <xsd:element name="properties">
      <xsd:complexType>
        <xsd:sequence>
          <xsd:element name="documentManagement">
            <xsd:complexType>
              <xsd:all>
                <xsd:element ref="ns1:PublishingStartDate" minOccurs="0"/>
                <xsd:element ref="ns1:PublishingExpirationDate" minOccurs="0"/>
                <xsd:element ref="ns2:Description0"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dms="http://schemas.microsoft.com/office/2006/documentManagement/types" targetNamespace="2adefbcc-9ce9-4f92-b89f-7ad215441831" elementFormDefault="qualified">
    <xsd:import namespace="http://schemas.microsoft.com/office/2006/documentManagement/types"/>
    <xsd:element name="Description0" ma:index="10" nillable="true" ma:displayName="Description" ma:description="Provide a brief description of the file"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Description0 xmlns="2adefbcc-9ce9-4f92-b89f-7ad215441831">http://redmine.lao.on.ca/issues/11381</Description0>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1C10E7-A20D-41C4-8595-CF7599D67D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adefbcc-9ce9-4f92-b89f-7ad21544183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07C37A6-B183-4C1F-9DA2-7736C44A4B8B}">
  <ds:schemaRefs>
    <ds:schemaRef ds:uri="http://purl.org/dc/dcmitype/"/>
    <ds:schemaRef ds:uri="http://www.w3.org/XML/1998/namespace"/>
    <ds:schemaRef ds:uri="http://purl.org/dc/terms/"/>
    <ds:schemaRef ds:uri="http://schemas.microsoft.com/office/2006/documentManagement/types"/>
    <ds:schemaRef ds:uri="http://purl.org/dc/elements/1.1/"/>
    <ds:schemaRef ds:uri="http://schemas.microsoft.com/sharepoint/v3"/>
    <ds:schemaRef ds:uri="http://schemas.openxmlformats.org/package/2006/metadata/core-properties"/>
    <ds:schemaRef ds:uri="2adefbcc-9ce9-4f92-b89f-7ad215441831"/>
    <ds:schemaRef ds:uri="http://schemas.microsoft.com/office/2006/metadata/properties"/>
  </ds:schemaRefs>
</ds:datastoreItem>
</file>

<file path=customXml/itemProps3.xml><?xml version="1.0" encoding="utf-8"?>
<ds:datastoreItem xmlns:ds="http://schemas.openxmlformats.org/officeDocument/2006/customXml" ds:itemID="{CB8784A5-74A1-4096-986A-AB795C9B71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Internal_Blue (1)</Template>
  <TotalTime>1526</TotalTime>
  <Words>1060</Words>
  <Application>Microsoft Office PowerPoint</Application>
  <PresentationFormat>On-screen Show (16:9)</PresentationFormat>
  <Paragraphs>114</Paragraphs>
  <Slides>15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Adobe Garamond Pro</vt:lpstr>
      <vt:lpstr>Arial</vt:lpstr>
      <vt:lpstr>Calibri</vt:lpstr>
      <vt:lpstr>Century</vt:lpstr>
      <vt:lpstr>Century Schoolbook</vt:lpstr>
      <vt:lpstr>Wingdings</vt:lpstr>
      <vt:lpstr>Template - New Green - Widescreen</vt:lpstr>
      <vt:lpstr>Consultations sur le tarif</vt:lpstr>
      <vt:lpstr>Ordre du jour</vt:lpstr>
      <vt:lpstr>Bienvenue et présentations</vt:lpstr>
      <vt:lpstr>Contexte</vt:lpstr>
      <vt:lpstr>Situation</vt:lpstr>
      <vt:lpstr>Principes</vt:lpstr>
      <vt:lpstr>Processus de consultation en trois volets</vt:lpstr>
      <vt:lpstr>Ce que vous nous avez dit </vt:lpstr>
      <vt:lpstr>Processus</vt:lpstr>
      <vt:lpstr>Améliorer Aide juridique en ligne et le tarif</vt:lpstr>
      <vt:lpstr>Heures de début et de fin des audiences</vt:lpstr>
      <vt:lpstr>Remédier aux insuffisances du tarif </vt:lpstr>
      <vt:lpstr>Autres questions</vt:lpstr>
      <vt:lpstr>Prochaines étapes et calendrier provisoire</vt:lpstr>
      <vt:lpstr>Questions?</vt:lpstr>
    </vt:vector>
  </TitlesOfParts>
  <Company>Legal Aid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Consultations sur le tarif : Droit de la famille et protection de l'enfance (2020 déc.)</dc:title>
  <dc:creator>Jonathan Pulik</dc:creator>
  <cp:lastModifiedBy>Christopher Cowley</cp:lastModifiedBy>
  <cp:revision>49</cp:revision>
  <cp:lastPrinted>2016-06-10T15:44:07Z</cp:lastPrinted>
  <dcterms:created xsi:type="dcterms:W3CDTF">2020-11-23T13:29:51Z</dcterms:created>
  <dcterms:modified xsi:type="dcterms:W3CDTF">2020-12-04T17:25:41Z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0x01010097766F9DAB58CD49851C99437B90FE78</vt:lpwstr>
  </property>
  <property fmtid="{D5CDD505-2E9C-101B-9397-08002B2CF9AE}" pid="3" name="Category">
    <vt:lpwstr>Service integration</vt:lpwstr>
  </property>
  <property fmtid="{D5CDD505-2E9C-101B-9397-08002B2CF9AE}" pid="4" name="Status">
    <vt:lpwstr>First draft</vt:lpwstr>
  </property>
</Properties>
</file>