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4"/>
  </p:sldMasterIdLst>
  <p:notesMasterIdLst>
    <p:notesMasterId r:id="rId20"/>
  </p:notesMasterIdLst>
  <p:handoutMasterIdLst>
    <p:handoutMasterId r:id="rId21"/>
  </p:handoutMasterIdLst>
  <p:sldIdLst>
    <p:sldId id="270" r:id="rId5"/>
    <p:sldId id="333" r:id="rId6"/>
    <p:sldId id="334" r:id="rId7"/>
    <p:sldId id="335" r:id="rId8"/>
    <p:sldId id="336" r:id="rId9"/>
    <p:sldId id="337" r:id="rId10"/>
    <p:sldId id="338" r:id="rId11"/>
    <p:sldId id="339" r:id="rId12"/>
    <p:sldId id="340" r:id="rId13"/>
    <p:sldId id="341" r:id="rId14"/>
    <p:sldId id="342" r:id="rId15"/>
    <p:sldId id="343" r:id="rId16"/>
    <p:sldId id="347" r:id="rId17"/>
    <p:sldId id="348" r:id="rId18"/>
    <p:sldId id="319" r:id="rId19"/>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yl Registe" initials="CR" lastIdx="14" clrIdx="0">
    <p:extLst>
      <p:ext uri="{19B8F6BF-5375-455C-9EA6-DF929625EA0E}">
        <p15:presenceInfo xmlns:p15="http://schemas.microsoft.com/office/powerpoint/2012/main" userId="S-1-5-21-10374341-756505338-926223558-63949" providerId="AD"/>
      </p:ext>
    </p:extLst>
  </p:cmAuthor>
  <p:cmAuthor id="2" name="Shalini Kanendran" initials="SK" lastIdx="5" clrIdx="1">
    <p:extLst>
      <p:ext uri="{19B8F6BF-5375-455C-9EA6-DF929625EA0E}">
        <p15:presenceInfo xmlns:p15="http://schemas.microsoft.com/office/powerpoint/2012/main" userId="S-1-5-21-10374341-756505338-926223558-56037" providerId="AD"/>
      </p:ext>
    </p:extLst>
  </p:cmAuthor>
  <p:cmAuthor id="3" name="Jonathan Pulik" initials="JP" lastIdx="2" clrIdx="2">
    <p:extLst>
      <p:ext uri="{19B8F6BF-5375-455C-9EA6-DF929625EA0E}">
        <p15:presenceInfo xmlns:p15="http://schemas.microsoft.com/office/powerpoint/2012/main" userId="S-1-5-21-10374341-756505338-926223558-132685" providerId="AD"/>
      </p:ext>
    </p:extLst>
  </p:cmAuthor>
  <p:cmAuthor id="4" name="Darcy DesLauriers" initials="DD" lastIdx="1" clrIdx="3">
    <p:extLst>
      <p:ext uri="{19B8F6BF-5375-455C-9EA6-DF929625EA0E}">
        <p15:presenceInfo xmlns:p15="http://schemas.microsoft.com/office/powerpoint/2012/main" userId="S-1-5-21-10374341-756505338-926223558-44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2817" autoAdjust="0"/>
  </p:normalViewPr>
  <p:slideViewPr>
    <p:cSldViewPr snapToGrid="0">
      <p:cViewPr varScale="1">
        <p:scale>
          <a:sx n="119" d="100"/>
          <a:sy n="119" d="100"/>
        </p:scale>
        <p:origin x="468" y="102"/>
      </p:cViewPr>
      <p:guideLst>
        <p:guide orient="horz" pos="1620"/>
        <p:guide pos="2880"/>
      </p:guideLst>
    </p:cSldViewPr>
  </p:slideViewPr>
  <p:outlineViewPr>
    <p:cViewPr>
      <p:scale>
        <a:sx n="33" d="100"/>
        <a:sy n="33" d="100"/>
      </p:scale>
      <p:origin x="53"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smtClean="0"/>
              <a:t>Confidential - For consultation purposes only</a:t>
            </a:r>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27345384-33F8-406B-8C12-6E916D06E2C4}" type="datetimeFigureOut">
              <a:rPr lang="en-US" smtClean="0"/>
              <a:t>12/4/2020</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F3B7E703-EE99-4D1B-9D0F-7B1E57028EDD}" type="slidenum">
              <a:rPr lang="en-US" smtClean="0"/>
              <a:t>‹#›</a:t>
            </a:fld>
            <a:endParaRPr lang="en-US"/>
          </a:p>
        </p:txBody>
      </p:sp>
    </p:spTree>
    <p:extLst>
      <p:ext uri="{BB962C8B-B14F-4D97-AF65-F5344CB8AC3E}">
        <p14:creationId xmlns:p14="http://schemas.microsoft.com/office/powerpoint/2010/main" val="2279423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smtClean="0"/>
              <a:t>Confidential - For consultation purposes only</a:t>
            </a: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28327BC-4034-4355-9BB1-13987B9211F6}" type="datetimeFigureOut">
              <a:rPr lang="en-US" smtClean="0"/>
              <a:t>12/4/2020</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175C2CBB-5057-4640-A58F-928CA0CDFAD5}" type="slidenum">
              <a:rPr lang="en-US" smtClean="0"/>
              <a:t>‹#›</a:t>
            </a:fld>
            <a:endParaRPr lang="en-US"/>
          </a:p>
        </p:txBody>
      </p:sp>
    </p:spTree>
    <p:extLst>
      <p:ext uri="{BB962C8B-B14F-4D97-AF65-F5344CB8AC3E}">
        <p14:creationId xmlns:p14="http://schemas.microsoft.com/office/powerpoint/2010/main" val="28744717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75C2CBB-5057-4640-A58F-928CA0CDFAD5}" type="slidenum">
              <a:rPr lang="en-US" smtClean="0"/>
              <a:t>1</a:t>
            </a:fld>
            <a:endParaRPr lang="en-US"/>
          </a:p>
        </p:txBody>
      </p:sp>
    </p:spTree>
    <p:extLst>
      <p:ext uri="{BB962C8B-B14F-4D97-AF65-F5344CB8AC3E}">
        <p14:creationId xmlns:p14="http://schemas.microsoft.com/office/powerpoint/2010/main" val="264446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2</a:t>
            </a:fld>
            <a:endParaRPr lang="en-CA" dirty="0"/>
          </a:p>
        </p:txBody>
      </p:sp>
    </p:spTree>
    <p:extLst>
      <p:ext uri="{BB962C8B-B14F-4D97-AF65-F5344CB8AC3E}">
        <p14:creationId xmlns:p14="http://schemas.microsoft.com/office/powerpoint/2010/main" val="385924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3</a:t>
            </a:fld>
            <a:endParaRPr lang="en-CA" dirty="0"/>
          </a:p>
        </p:txBody>
      </p:sp>
    </p:spTree>
    <p:extLst>
      <p:ext uri="{BB962C8B-B14F-4D97-AF65-F5344CB8AC3E}">
        <p14:creationId xmlns:p14="http://schemas.microsoft.com/office/powerpoint/2010/main" val="47476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9</a:t>
            </a:fld>
            <a:endParaRPr lang="en-CA" dirty="0"/>
          </a:p>
        </p:txBody>
      </p:sp>
    </p:spTree>
    <p:extLst>
      <p:ext uri="{BB962C8B-B14F-4D97-AF65-F5344CB8AC3E}">
        <p14:creationId xmlns:p14="http://schemas.microsoft.com/office/powerpoint/2010/main" val="21345912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8000">
              <a:schemeClr val="accent1">
                <a:lumMod val="20000"/>
                <a:lumOff val="80000"/>
              </a:schemeClr>
            </a:gs>
            <a:gs pos="37000">
              <a:schemeClr val="accent1">
                <a:lumMod val="60000"/>
                <a:lumOff val="40000"/>
              </a:schemeClr>
            </a:gs>
            <a:gs pos="66000">
              <a:schemeClr val="accent1"/>
            </a:gs>
            <a:gs pos="91000">
              <a:schemeClr val="accent1">
                <a:lumMod val="7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9768" y="1847553"/>
            <a:ext cx="8220807" cy="1026658"/>
          </a:xfrm>
        </p:spPr>
        <p:txBody>
          <a:bodyPr anchor="ctr">
            <a:noAutofit/>
          </a:bodyPr>
          <a:lstStyle>
            <a:lvl1pPr algn="ctr">
              <a:lnSpc>
                <a:spcPct val="100000"/>
              </a:lnSpc>
              <a:defRPr sz="3600" b="1" i="0" spc="75" baseline="0">
                <a:solidFill>
                  <a:schemeClr val="bg1"/>
                </a:solidFill>
                <a:latin typeface="Century Schoolbook" charset="0"/>
                <a:ea typeface="Century Schoolbook" charset="0"/>
                <a:cs typeface="Century Schoolbook"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186847" y="2874210"/>
            <a:ext cx="6778870" cy="708001"/>
          </a:xfrm>
        </p:spPr>
        <p:txBody>
          <a:bodyPr>
            <a:noAutofit/>
          </a:bodyPr>
          <a:lstStyle>
            <a:lvl1pPr marL="0" indent="0" algn="ctr">
              <a:buNone/>
              <a:defRPr sz="2400" b="0" i="0">
                <a:solidFill>
                  <a:schemeClr val="bg1"/>
                </a:solidFill>
                <a:latin typeface="Century Schoolbook" charset="0"/>
                <a:ea typeface="Century Schoolbook" charset="0"/>
                <a:cs typeface="Century Schoolbook"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1192" y="527921"/>
            <a:ext cx="1937961" cy="1116828"/>
          </a:xfrm>
          <a:prstGeom prst="rect">
            <a:avLst/>
          </a:prstGeom>
        </p:spPr>
      </p:pic>
      <p:sp>
        <p:nvSpPr>
          <p:cNvPr id="9" name="Text Placeholder 8"/>
          <p:cNvSpPr>
            <a:spLocks noGrp="1"/>
          </p:cNvSpPr>
          <p:nvPr>
            <p:ph type="body" sz="quarter" idx="10" hasCustomPrompt="1"/>
          </p:nvPr>
        </p:nvSpPr>
        <p:spPr>
          <a:xfrm>
            <a:off x="1840160" y="4354116"/>
            <a:ext cx="5460022" cy="408384"/>
          </a:xfrm>
        </p:spPr>
        <p:txBody>
          <a:bodyPr>
            <a:normAutofit/>
          </a:bodyPr>
          <a:lstStyle>
            <a:lvl1pPr marL="0" indent="0" algn="ctr">
              <a:buNone/>
              <a:defRPr sz="1400" b="0"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Date of presentation</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4108" y="3702945"/>
            <a:ext cx="1020365" cy="1059555"/>
          </a:xfrm>
          <a:prstGeom prst="rect">
            <a:avLst/>
          </a:prstGeom>
        </p:spPr>
      </p:pic>
      <p:sp>
        <p:nvSpPr>
          <p:cNvPr id="8" name="Text Placeholder 8"/>
          <p:cNvSpPr>
            <a:spLocks noGrp="1"/>
          </p:cNvSpPr>
          <p:nvPr>
            <p:ph type="body" sz="quarter" idx="11"/>
          </p:nvPr>
        </p:nvSpPr>
        <p:spPr>
          <a:xfrm>
            <a:off x="1840160" y="3945732"/>
            <a:ext cx="5460022" cy="408384"/>
          </a:xfrm>
        </p:spPr>
        <p:txBody>
          <a:bodyPr>
            <a:normAutofit/>
          </a:bodyPr>
          <a:lstStyle>
            <a:lvl1pPr marL="0" indent="0" algn="ctr">
              <a:buNone/>
              <a:defRPr sz="1800" b="1"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Tree>
    <p:extLst>
      <p:ext uri="{BB962C8B-B14F-4D97-AF65-F5344CB8AC3E}">
        <p14:creationId xmlns:p14="http://schemas.microsoft.com/office/powerpoint/2010/main" val="1188546336"/>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201592"/>
            <a:ext cx="7890048" cy="379809"/>
          </a:xfrm>
        </p:spPr>
        <p:txBody>
          <a:bodyPr anchor="t">
            <a:normAutofit/>
          </a:bodyPr>
          <a:lstStyle>
            <a:lvl1pPr>
              <a:defRPr sz="1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049380" y="387976"/>
            <a:ext cx="5050971" cy="258382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3652158"/>
            <a:ext cx="7890048" cy="7495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6186879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ccent layout">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5000" contrast="15000"/>
                    </a14:imgEffect>
                  </a14:imgLayer>
                </a14:imgProps>
              </a:ext>
              <a:ext uri="{28A0092B-C50C-407E-A947-70E740481C1C}">
                <a14:useLocalDpi xmlns:a14="http://schemas.microsoft.com/office/drawing/2010/main" val="0"/>
              </a:ext>
            </a:extLst>
          </a:blip>
          <a:srcRect t="7476" b="11019"/>
          <a:stretch/>
        </p:blipFill>
        <p:spPr>
          <a:xfrm>
            <a:off x="461702" y="627534"/>
            <a:ext cx="8208912" cy="3726414"/>
          </a:xfrm>
          <a:prstGeom prst="rect">
            <a:avLst/>
          </a:prstGeom>
          <a:effectLst>
            <a:outerShdw blurRad="190500" dist="127000" dir="2700000" algn="tl" rotWithShape="0">
              <a:prstClr val="black">
                <a:alpha val="40000"/>
              </a:prstClr>
            </a:outerShdw>
          </a:effectLst>
        </p:spPr>
      </p:pic>
      <p:sp>
        <p:nvSpPr>
          <p:cNvPr id="2" name="Title 1"/>
          <p:cNvSpPr>
            <a:spLocks noGrp="1"/>
          </p:cNvSpPr>
          <p:nvPr>
            <p:ph type="title"/>
          </p:nvPr>
        </p:nvSpPr>
        <p:spPr>
          <a:xfrm>
            <a:off x="698101" y="917756"/>
            <a:ext cx="7736114" cy="3145971"/>
          </a:xfrm>
        </p:spPr>
        <p:txBody>
          <a:bodyPr anchor="ctr"/>
          <a:lstStyle/>
          <a:p>
            <a:r>
              <a:rPr lang="en-US" smtClean="0"/>
              <a:t>Click to edit Master title style</a:t>
            </a:r>
            <a:endParaRPr lang="en-CA" dirty="0"/>
          </a:p>
        </p:txBody>
      </p:sp>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622853272"/>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inal/Break Slide">
    <p:bg>
      <p:bgPr>
        <a:gradFill flip="none" rotWithShape="1">
          <a:gsLst>
            <a:gs pos="8000">
              <a:schemeClr val="accent1">
                <a:lumMod val="20000"/>
                <a:lumOff val="80000"/>
              </a:schemeClr>
            </a:gs>
            <a:gs pos="37000">
              <a:schemeClr val="accent1">
                <a:lumMod val="60000"/>
                <a:lumOff val="40000"/>
              </a:schemeClr>
            </a:gs>
            <a:gs pos="91000">
              <a:schemeClr val="accent1">
                <a:lumMod val="75000"/>
              </a:schemeClr>
            </a:gs>
            <a:gs pos="66000">
              <a:schemeClr val="accent1"/>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14701"/>
            <a:ext cx="6858000" cy="950627"/>
          </a:xfrm>
        </p:spPr>
        <p:txBody>
          <a:bodyPr anchor="ctr">
            <a:normAutofit/>
          </a:bodyPr>
          <a:lstStyle>
            <a:lvl1pPr algn="ctr">
              <a:defRPr sz="2700" b="1" spc="75" baseline="0">
                <a:solidFill>
                  <a:schemeClr val="bg1"/>
                </a:solidFill>
              </a:defRPr>
            </a:lvl1pPr>
          </a:lstStyle>
          <a:p>
            <a:r>
              <a:rPr lang="en-US" smtClean="0"/>
              <a:t>Click to edit Master title style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008" y="1423271"/>
            <a:ext cx="2433985" cy="1402682"/>
          </a:xfrm>
          <a:prstGeom prst="rect">
            <a:avLst/>
          </a:prstGeom>
        </p:spPr>
      </p:pic>
    </p:spTree>
    <p:extLst>
      <p:ext uri="{BB962C8B-B14F-4D97-AF65-F5344CB8AC3E}">
        <p14:creationId xmlns:p14="http://schemas.microsoft.com/office/powerpoint/2010/main" val="105141957"/>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50000">
              <a:schemeClr val="bg1"/>
            </a:gs>
            <a:gs pos="80000">
              <a:schemeClr val="bg1">
                <a:lumMod val="95000"/>
              </a:schemeClr>
            </a:gs>
            <a:gs pos="100000">
              <a:schemeClr val="bg1">
                <a:lumMod val="85000"/>
              </a:schemeClr>
            </a:gs>
          </a:gsLst>
          <a:path path="circle">
            <a:fillToRect l="100000" t="100000"/>
          </a:path>
        </a:gra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57148" y="195486"/>
            <a:ext cx="3235332" cy="4785996"/>
          </a:xfrm>
          <a:prstGeom prst="rect">
            <a:avLst/>
          </a:prstGeom>
        </p:spPr>
      </p:pic>
      <p:sp>
        <p:nvSpPr>
          <p:cNvPr id="2" name="Title 1"/>
          <p:cNvSpPr>
            <a:spLocks noGrp="1"/>
          </p:cNvSpPr>
          <p:nvPr>
            <p:ph type="title"/>
          </p:nvPr>
        </p:nvSpPr>
        <p:spPr>
          <a:xfrm>
            <a:off x="623888" y="986180"/>
            <a:ext cx="7886700" cy="1745550"/>
          </a:xfrm>
        </p:spPr>
        <p:txBody>
          <a:bodyPr anchor="b">
            <a:normAutofit/>
          </a:bodyPr>
          <a:lstStyle>
            <a:lvl1pPr>
              <a:defRPr sz="4050" b="1" i="0" spc="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23888" y="2811790"/>
            <a:ext cx="7886700" cy="142126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53847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073145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7" name="Content Placeholder 2"/>
          <p:cNvSpPr>
            <a:spLocks noGrp="1"/>
          </p:cNvSpPr>
          <p:nvPr>
            <p:ph idx="1"/>
          </p:nvPr>
        </p:nvSpPr>
        <p:spPr>
          <a:xfrm>
            <a:off x="467544" y="465516"/>
            <a:ext cx="8208912" cy="398952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37168289"/>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mtClean="0"/>
              <a:t>Click to edit Master title style</a:t>
            </a:r>
            <a:endParaRPr lang="en-US" dirty="0"/>
          </a:p>
        </p:txBody>
      </p:sp>
      <p:sp>
        <p:nvSpPr>
          <p:cNvPr id="3" name="Content Placeholder 2"/>
          <p:cNvSpPr>
            <a:spLocks noGrp="1"/>
          </p:cNvSpPr>
          <p:nvPr>
            <p:ph sz="half" idx="1"/>
          </p:nvPr>
        </p:nvSpPr>
        <p:spPr>
          <a:xfrm>
            <a:off x="461702" y="1101213"/>
            <a:ext cx="3972413" cy="33292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sz="half" idx="13"/>
          </p:nvPr>
        </p:nvSpPr>
        <p:spPr>
          <a:xfrm>
            <a:off x="4692618" y="1101211"/>
            <a:ext cx="3972413" cy="33292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9"/>
          <p:cNvSpPr>
            <a:spLocks noGrp="1"/>
          </p:cNvSpPr>
          <p:nvPr>
            <p:ph type="sldNum" sz="quarter" idx="14"/>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725572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1701" y="830887"/>
            <a:ext cx="4059498"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61701" y="1351531"/>
            <a:ext cx="4059499" cy="3149713"/>
          </a:xfrm>
        </p:spPr>
        <p:txBody>
          <a:bodyPr/>
          <a:lstStyle>
            <a:lvl1pPr>
              <a:defRPr sz="1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2"/>
          <p:cNvSpPr>
            <a:spLocks noGrp="1"/>
          </p:cNvSpPr>
          <p:nvPr>
            <p:ph type="body" idx="13"/>
          </p:nvPr>
        </p:nvSpPr>
        <p:spPr>
          <a:xfrm>
            <a:off x="4670844" y="830887"/>
            <a:ext cx="3994186"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13" name="Content Placeholder 3"/>
          <p:cNvSpPr>
            <a:spLocks noGrp="1"/>
          </p:cNvSpPr>
          <p:nvPr>
            <p:ph sz="half" idx="14"/>
          </p:nvPr>
        </p:nvSpPr>
        <p:spPr>
          <a:xfrm>
            <a:off x="4670844" y="1351531"/>
            <a:ext cx="3994186" cy="3149713"/>
          </a:xfrm>
        </p:spPr>
        <p:txBody>
          <a:bodyPr/>
          <a:lstStyle>
            <a:lvl1pPr>
              <a:defRPr sz="1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itle Placeholder 1"/>
          <p:cNvSpPr>
            <a:spLocks noGrp="1"/>
          </p:cNvSpPr>
          <p:nvPr>
            <p:ph type="title"/>
          </p:nvPr>
        </p:nvSpPr>
        <p:spPr>
          <a:xfrm>
            <a:off x="461703" y="273846"/>
            <a:ext cx="8203328" cy="466384"/>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16" name="Slide Number Placeholder 15"/>
          <p:cNvSpPr>
            <a:spLocks noGrp="1"/>
          </p:cNvSpPr>
          <p:nvPr>
            <p:ph type="sldNum" sz="quarter" idx="15"/>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20767795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3825351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9446600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71"/>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8758653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gs>
            <a:gs pos="80000">
              <a:schemeClr val="bg1">
                <a:lumMod val="95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1703" y="383595"/>
            <a:ext cx="8203328" cy="466384"/>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61702" y="1101212"/>
            <a:ext cx="8203329" cy="34109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461702" y="4896613"/>
            <a:ext cx="1191076" cy="78584"/>
          </a:xfrm>
          <a:prstGeom prst="rect">
            <a:avLst/>
          </a:prstGeom>
        </p:spPr>
      </p:pic>
      <p:cxnSp>
        <p:nvCxnSpPr>
          <p:cNvPr id="8" name="Straight Connector 7"/>
          <p:cNvCxnSpPr/>
          <p:nvPr/>
        </p:nvCxnSpPr>
        <p:spPr>
          <a:xfrm>
            <a:off x="1" y="4782182"/>
            <a:ext cx="1854997" cy="0"/>
          </a:xfrm>
          <a:prstGeom prst="line">
            <a:avLst/>
          </a:prstGeom>
          <a:ln w="12700">
            <a:gradFill flip="none" rotWithShape="1">
              <a:gsLst>
                <a:gs pos="0">
                  <a:schemeClr val="accent1">
                    <a:lumMod val="50000"/>
                  </a:schemeClr>
                </a:gs>
                <a:gs pos="19000">
                  <a:schemeClr val="accent1">
                    <a:lumMod val="75000"/>
                  </a:schemeClr>
                </a:gs>
                <a:gs pos="39000">
                  <a:schemeClr val="accent1"/>
                </a:gs>
                <a:gs pos="80000">
                  <a:schemeClr val="accent1">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4"/>
          </p:nvPr>
        </p:nvSpPr>
        <p:spPr>
          <a:xfrm>
            <a:off x="6922407" y="4757087"/>
            <a:ext cx="2057400" cy="273844"/>
          </a:xfrm>
          <a:prstGeom prst="rect">
            <a:avLst/>
          </a:prstGeom>
        </p:spPr>
        <p:txBody>
          <a:bodyPr vert="horz" lIns="91440" tIns="45720" rIns="91440" bIns="45720" rtlCol="0" anchor="ctr"/>
          <a:lstStyle>
            <a:lvl1pPr algn="r">
              <a:defRPr sz="900" b="1" i="0">
                <a:solidFill>
                  <a:schemeClr val="tx1">
                    <a:tint val="75000"/>
                  </a:schemeClr>
                </a:solidFill>
                <a:latin typeface="+mj-lt"/>
              </a:defRPr>
            </a:lvl1pPr>
          </a:lstStyle>
          <a:p>
            <a:fld id="{D0F7C431-8F7D-468D-9A94-D653CC8A1804}" type="slidenum">
              <a:rPr lang="en-CA" smtClean="0"/>
              <a:t>‹#›</a:t>
            </a:fld>
            <a:endParaRPr lang="en-CA"/>
          </a:p>
        </p:txBody>
      </p:sp>
    </p:spTree>
    <p:extLst>
      <p:ext uri="{BB962C8B-B14F-4D97-AF65-F5344CB8AC3E}">
        <p14:creationId xmlns:p14="http://schemas.microsoft.com/office/powerpoint/2010/main" val="10682544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2800" b="1" i="0" kern="1200">
          <a:solidFill>
            <a:schemeClr val="accent1"/>
          </a:solidFill>
          <a:latin typeface="Century Schoolbook" charset="0"/>
          <a:ea typeface="Century Schoolbook" charset="0"/>
          <a:cs typeface="Century Schoolbook" charset="0"/>
        </a:defRPr>
      </a:lvl1pPr>
    </p:titleStyle>
    <p:bodyStyle>
      <a:lvl1pPr marL="171450" indent="-171450" algn="l" defTabSz="685800" rtl="0" eaLnBrk="1" latinLnBrk="0" hangingPunct="1">
        <a:lnSpc>
          <a:spcPct val="100000"/>
        </a:lnSpc>
        <a:spcBef>
          <a:spcPts val="750"/>
        </a:spcBef>
        <a:spcAft>
          <a:spcPts val="600"/>
        </a:spcAft>
        <a:buClr>
          <a:schemeClr val="accent3"/>
        </a:buClr>
        <a:buFont typeface="Wingdings" panose="05000000000000000000" pitchFamily="2" charset="2"/>
        <a:buChar char="§"/>
        <a:defRPr sz="2400" b="0" i="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600"/>
        </a:spcAft>
        <a:buFont typeface="Arial" panose="020B0604020202020204" pitchFamily="34" charset="0"/>
        <a:buChar char="•"/>
        <a:defRPr sz="2000" b="0" i="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600"/>
        </a:spcAft>
        <a:buFont typeface="Arial" panose="020B0604020202020204" pitchFamily="34" charset="0"/>
        <a:buChar char="•"/>
        <a:defRPr sz="1800" b="0" i="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600"/>
        </a:spcAft>
        <a:buFont typeface="Arial" panose="020B0604020202020204" pitchFamily="34" charset="0"/>
        <a:buChar char="•"/>
        <a:defRPr sz="1600" b="0" i="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600"/>
        </a:spcAft>
        <a:buFont typeface="Arial" panose="020B0604020202020204" pitchFamily="34" charset="0"/>
        <a:buChar char="•"/>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mailto:TariffConsult20-21@lao.on.ca"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Tariff consultations</a:t>
            </a:r>
            <a:endParaRPr lang="en-US" dirty="0"/>
          </a:p>
        </p:txBody>
      </p:sp>
      <p:sp>
        <p:nvSpPr>
          <p:cNvPr id="5" name="Subtitle 4"/>
          <p:cNvSpPr>
            <a:spLocks noGrp="1"/>
          </p:cNvSpPr>
          <p:nvPr>
            <p:ph type="subTitle" idx="1"/>
          </p:nvPr>
        </p:nvSpPr>
        <p:spPr>
          <a:xfrm>
            <a:off x="1180736" y="2874210"/>
            <a:ext cx="6778870" cy="708001"/>
          </a:xfrm>
        </p:spPr>
        <p:txBody>
          <a:bodyPr/>
          <a:lstStyle/>
          <a:p>
            <a:r>
              <a:rPr lang="en-US" dirty="0" smtClean="0"/>
              <a:t>Family and Child Protection</a:t>
            </a:r>
            <a:endParaRPr lang="en-US" dirty="0"/>
          </a:p>
        </p:txBody>
      </p:sp>
      <p:sp>
        <p:nvSpPr>
          <p:cNvPr id="8" name="Text Placeholder 7"/>
          <p:cNvSpPr>
            <a:spLocks noGrp="1"/>
          </p:cNvSpPr>
          <p:nvPr>
            <p:ph type="body" sz="quarter" idx="10"/>
          </p:nvPr>
        </p:nvSpPr>
        <p:spPr>
          <a:xfrm>
            <a:off x="1840160" y="4354116"/>
            <a:ext cx="5460022" cy="408384"/>
          </a:xfrm>
        </p:spPr>
        <p:txBody>
          <a:bodyPr/>
          <a:lstStyle/>
          <a:p>
            <a:r>
              <a:rPr lang="en-US" smtClean="0"/>
              <a:t>December 2020</a:t>
            </a:r>
            <a:endParaRPr lang="en-US" dirty="0"/>
          </a:p>
        </p:txBody>
      </p:sp>
      <p:sp>
        <p:nvSpPr>
          <p:cNvPr id="32" name="Text Placeholder 31"/>
          <p:cNvSpPr>
            <a:spLocks noGrp="1"/>
          </p:cNvSpPr>
          <p:nvPr>
            <p:ph type="body" sz="quarter" idx="11"/>
          </p:nvPr>
        </p:nvSpPr>
        <p:spPr>
          <a:xfrm>
            <a:off x="1840160" y="3945732"/>
            <a:ext cx="5460022" cy="408384"/>
          </a:xfrm>
        </p:spPr>
        <p:txBody>
          <a:bodyPr/>
          <a:lstStyle/>
          <a:p>
            <a:r>
              <a:rPr lang="en-US" dirty="0" smtClean="0"/>
              <a:t>Part of LAO’s Modernization program</a:t>
            </a:r>
            <a:endParaRPr lang="en-US" dirty="0"/>
          </a:p>
        </p:txBody>
      </p:sp>
    </p:spTree>
    <p:extLst>
      <p:ext uri="{BB962C8B-B14F-4D97-AF65-F5344CB8AC3E}">
        <p14:creationId xmlns:p14="http://schemas.microsoft.com/office/powerpoint/2010/main" val="1618359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994172"/>
          </a:xfrm>
        </p:spPr>
        <p:txBody>
          <a:bodyPr/>
          <a:lstStyle/>
          <a:p>
            <a:r>
              <a:rPr lang="en-CA" dirty="0" smtClean="0"/>
              <a:t>Improving </a:t>
            </a:r>
            <a:r>
              <a:rPr lang="en-CA" i="1" dirty="0" smtClean="0"/>
              <a:t>Legal Aid Online </a:t>
            </a:r>
            <a:r>
              <a:rPr lang="en-CA" dirty="0" smtClean="0"/>
              <a:t>and the Tariff</a:t>
            </a:r>
            <a:endParaRPr lang="en-CA" dirty="0"/>
          </a:p>
        </p:txBody>
      </p:sp>
      <p:sp>
        <p:nvSpPr>
          <p:cNvPr id="3" name="Content Placeholder 2"/>
          <p:cNvSpPr>
            <a:spLocks noGrp="1"/>
          </p:cNvSpPr>
          <p:nvPr>
            <p:ph idx="1"/>
          </p:nvPr>
        </p:nvSpPr>
        <p:spPr>
          <a:xfrm>
            <a:off x="628650" y="1036404"/>
            <a:ext cx="7886700" cy="3730859"/>
          </a:xfrm>
        </p:spPr>
        <p:txBody>
          <a:bodyPr>
            <a:normAutofit fontScale="32500" lnSpcReduction="20000"/>
          </a:bodyPr>
          <a:lstStyle/>
          <a:p>
            <a:pPr marL="385763" indent="-385763">
              <a:lnSpc>
                <a:spcPct val="120000"/>
              </a:lnSpc>
              <a:spcBef>
                <a:spcPts val="0"/>
              </a:spcBef>
              <a:buFont typeface="+mj-lt"/>
              <a:buAutoNum type="arabicPeriod"/>
            </a:pPr>
            <a:r>
              <a:rPr lang="en-US" sz="3450" dirty="0"/>
              <a:t>What aspect of billing takes up the most amount of time?</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What is the biggest impediment to finding information regarding billing or billing rules? </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How can LAO simplify billing for you? </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What additional features would you like to see in an online portal?</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What are your top three billing grievances unrelated to the tariff?</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Where do you feel that </a:t>
            </a:r>
            <a:r>
              <a:rPr lang="en-US" sz="3450" dirty="0" smtClean="0"/>
              <a:t>the </a:t>
            </a:r>
            <a:r>
              <a:rPr lang="en-US" sz="3450" dirty="0"/>
              <a:t>tariff is most inadequate?  </a:t>
            </a:r>
            <a:endParaRPr lang="en-US" sz="3450" dirty="0" smtClean="0"/>
          </a:p>
          <a:p>
            <a:pPr marL="385763" indent="-385763">
              <a:lnSpc>
                <a:spcPct val="120000"/>
              </a:lnSpc>
              <a:spcBef>
                <a:spcPts val="0"/>
              </a:spcBef>
              <a:buFont typeface="+mj-lt"/>
              <a:buAutoNum type="arabicPeriod"/>
            </a:pPr>
            <a:endParaRPr lang="en-US" sz="3450" dirty="0"/>
          </a:p>
          <a:p>
            <a:pPr marL="385763" indent="-385763">
              <a:lnSpc>
                <a:spcPct val="120000"/>
              </a:lnSpc>
              <a:spcBef>
                <a:spcPts val="0"/>
              </a:spcBef>
              <a:buFont typeface="+mj-lt"/>
              <a:buAutoNum type="arabicPeriod"/>
            </a:pPr>
            <a:r>
              <a:rPr lang="en-US" sz="3450" dirty="0"/>
              <a:t>How would you improve discretion</a:t>
            </a:r>
            <a:r>
              <a:rPr lang="en-US" sz="3450" dirty="0" smtClean="0"/>
              <a:t>?</a:t>
            </a:r>
            <a:endParaRPr lang="en-US" sz="3450" dirty="0"/>
          </a:p>
          <a:p>
            <a:pPr marL="385763" indent="-385763">
              <a:lnSpc>
                <a:spcPct val="120000"/>
              </a:lnSpc>
              <a:spcBef>
                <a:spcPts val="0"/>
              </a:spcBef>
              <a:buFont typeface="+mj-lt"/>
              <a:buAutoNum type="arabicPeriod"/>
            </a:pPr>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10</a:t>
            </a:fld>
            <a:endParaRPr lang="en-CA" dirty="0"/>
          </a:p>
        </p:txBody>
      </p:sp>
    </p:spTree>
    <p:extLst>
      <p:ext uri="{BB962C8B-B14F-4D97-AF65-F5344CB8AC3E}">
        <p14:creationId xmlns:p14="http://schemas.microsoft.com/office/powerpoint/2010/main" val="170044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04863"/>
          </a:xfrm>
        </p:spPr>
        <p:txBody>
          <a:bodyPr/>
          <a:lstStyle/>
          <a:p>
            <a:r>
              <a:rPr lang="en-CA" dirty="0" smtClean="0"/>
              <a:t>Start and end </a:t>
            </a:r>
            <a:r>
              <a:rPr lang="en-CA" dirty="0"/>
              <a:t>t</a:t>
            </a:r>
            <a:r>
              <a:rPr lang="en-CA" dirty="0" smtClean="0"/>
              <a:t>imes for hearings </a:t>
            </a:r>
            <a:endParaRPr lang="en-CA" dirty="0"/>
          </a:p>
        </p:txBody>
      </p:sp>
      <p:sp>
        <p:nvSpPr>
          <p:cNvPr id="3" name="Content Placeholder 2"/>
          <p:cNvSpPr>
            <a:spLocks noGrp="1"/>
          </p:cNvSpPr>
          <p:nvPr>
            <p:ph idx="1"/>
          </p:nvPr>
        </p:nvSpPr>
        <p:spPr>
          <a:xfrm>
            <a:off x="628650" y="804863"/>
            <a:ext cx="7886700" cy="3827859"/>
          </a:xfrm>
        </p:spPr>
        <p:txBody>
          <a:bodyPr>
            <a:normAutofit fontScale="77500" lnSpcReduction="20000"/>
          </a:bodyPr>
          <a:lstStyle/>
          <a:p>
            <a:pPr marL="557213" indent="-557213">
              <a:lnSpc>
                <a:spcPct val="120000"/>
              </a:lnSpc>
              <a:spcBef>
                <a:spcPts val="0"/>
              </a:spcBef>
              <a:buFont typeface="+mj-lt"/>
              <a:buAutoNum type="arabicPeriod" startAt="8"/>
            </a:pPr>
            <a:r>
              <a:rPr lang="en-US" sz="2850" dirty="0"/>
              <a:t>LAO’s current hourly tariff rules require panel members to record both start and end times in their detailed dockets for those hearings which add tariff for the attendance.</a:t>
            </a:r>
            <a:br>
              <a:rPr lang="en-US" sz="2850" dirty="0"/>
            </a:br>
            <a:r>
              <a:rPr lang="en-US" sz="2850" dirty="0"/>
              <a:t/>
            </a:r>
            <a:br>
              <a:rPr lang="en-US" sz="2850" dirty="0"/>
            </a:br>
            <a:r>
              <a:rPr lang="en-US" sz="2850" dirty="0"/>
              <a:t>Would you support a counsel fee for these attendances which are based on either a set number hours or a block fee? This would eliminate the requirement that counsel keep track of start and end times for court appearances and LAO would only need to confirm that the particular attendance took place.</a:t>
            </a:r>
            <a:endParaRPr lang="en-CA" sz="2850"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11</a:t>
            </a:fld>
            <a:endParaRPr lang="en-CA" dirty="0"/>
          </a:p>
        </p:txBody>
      </p:sp>
    </p:spTree>
    <p:extLst>
      <p:ext uri="{BB962C8B-B14F-4D97-AF65-F5344CB8AC3E}">
        <p14:creationId xmlns:p14="http://schemas.microsoft.com/office/powerpoint/2010/main" val="2813121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0768"/>
            <a:ext cx="7886700" cy="824263"/>
          </a:xfrm>
        </p:spPr>
        <p:txBody>
          <a:bodyPr>
            <a:normAutofit/>
          </a:bodyPr>
          <a:lstStyle/>
          <a:p>
            <a:r>
              <a:rPr lang="en-CA" dirty="0" smtClean="0"/>
              <a:t>Adjusting tariff inadequacies</a:t>
            </a:r>
            <a:endParaRPr lang="en-CA" dirty="0"/>
          </a:p>
        </p:txBody>
      </p:sp>
      <p:sp>
        <p:nvSpPr>
          <p:cNvPr id="3" name="Content Placeholder 2"/>
          <p:cNvSpPr>
            <a:spLocks noGrp="1"/>
          </p:cNvSpPr>
          <p:nvPr>
            <p:ph idx="1"/>
          </p:nvPr>
        </p:nvSpPr>
        <p:spPr>
          <a:xfrm>
            <a:off x="628650" y="915031"/>
            <a:ext cx="7886700" cy="3852232"/>
          </a:xfrm>
        </p:spPr>
        <p:txBody>
          <a:bodyPr>
            <a:normAutofit fontScale="77500" lnSpcReduction="20000"/>
          </a:bodyPr>
          <a:lstStyle/>
          <a:p>
            <a:pPr marL="457200" lvl="0" indent="-457200">
              <a:buFont typeface="+mj-lt"/>
              <a:buAutoNum type="arabicPeriod"/>
            </a:pPr>
            <a:r>
              <a:rPr lang="en-US" dirty="0"/>
              <a:t>Case conferences are currently paid by allowing two hours of preparation time and actual time spent in court when addressing the matter. Would it be simpler to have a single tariff allotment that covers a set amount of hours for both court time and attendance </a:t>
            </a:r>
            <a:r>
              <a:rPr lang="en-US" dirty="0" smtClean="0"/>
              <a:t>time?</a:t>
            </a:r>
            <a:endParaRPr lang="en-CA" dirty="0"/>
          </a:p>
          <a:p>
            <a:pPr marL="457200" lvl="0" indent="-457200">
              <a:buFont typeface="+mj-lt"/>
              <a:buAutoNum type="arabicPeriod"/>
            </a:pPr>
            <a:r>
              <a:rPr lang="en-US" dirty="0" smtClean="0"/>
              <a:t>We </a:t>
            </a:r>
            <a:r>
              <a:rPr lang="en-US" dirty="0"/>
              <a:t>have heard that LAO should better support early resolution. How would you propose that LAO do that? </a:t>
            </a:r>
            <a:endParaRPr lang="en-CA" dirty="0"/>
          </a:p>
          <a:p>
            <a:pPr marL="457200" lvl="0" indent="-457200">
              <a:buFont typeface="+mj-lt"/>
              <a:buAutoNum type="arabicPeriod"/>
            </a:pPr>
            <a:r>
              <a:rPr lang="en-US" dirty="0" smtClean="0"/>
              <a:t>We </a:t>
            </a:r>
            <a:r>
              <a:rPr lang="en-US" dirty="0"/>
              <a:t>have heard that our domestic family tariff doesn’t match the practice of law, and that we should allocate hours differently. How would you propose that LAO allocate hours, bearing in mind that any changes must be </a:t>
            </a:r>
            <a:r>
              <a:rPr lang="en-US" dirty="0" smtClean="0"/>
              <a:t>cost-neutral?</a:t>
            </a:r>
            <a:endParaRPr lang="en-CA" dirty="0"/>
          </a:p>
          <a:p>
            <a:pPr marL="457200" lvl="0" indent="-457200">
              <a:buFont typeface="+mj-lt"/>
              <a:buAutoNum type="arabicPeriod"/>
            </a:pPr>
            <a:r>
              <a:rPr lang="en-US" dirty="0" smtClean="0"/>
              <a:t>In </a:t>
            </a:r>
            <a:r>
              <a:rPr lang="en-US" dirty="0"/>
              <a:t>child protection, LAO changed the tariff on the advice of the bar. How are those changes working? Are they working as intended? </a:t>
            </a:r>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12</a:t>
            </a:fld>
            <a:endParaRPr lang="en-CA" dirty="0"/>
          </a:p>
        </p:txBody>
      </p:sp>
    </p:spTree>
    <p:extLst>
      <p:ext uri="{BB962C8B-B14F-4D97-AF65-F5344CB8AC3E}">
        <p14:creationId xmlns:p14="http://schemas.microsoft.com/office/powerpoint/2010/main" val="239498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Other matters</a:t>
            </a:r>
            <a:endParaRPr lang="en-CA" dirty="0"/>
          </a:p>
        </p:txBody>
      </p:sp>
      <p:sp>
        <p:nvSpPr>
          <p:cNvPr id="3" name="Content Placeholder 2"/>
          <p:cNvSpPr>
            <a:spLocks noGrp="1"/>
          </p:cNvSpPr>
          <p:nvPr>
            <p:ph idx="1"/>
          </p:nvPr>
        </p:nvSpPr>
        <p:spPr/>
        <p:txBody>
          <a:bodyPr/>
          <a:lstStyle/>
          <a:p>
            <a:r>
              <a:rPr lang="en-CA" dirty="0" smtClean="0"/>
              <a:t>What other matters would you like to raise, that have not been discussed today?  </a:t>
            </a: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13</a:t>
            </a:fld>
            <a:endParaRPr lang="en-CA" dirty="0"/>
          </a:p>
        </p:txBody>
      </p:sp>
    </p:spTree>
    <p:extLst>
      <p:ext uri="{BB962C8B-B14F-4D97-AF65-F5344CB8AC3E}">
        <p14:creationId xmlns:p14="http://schemas.microsoft.com/office/powerpoint/2010/main" val="3230671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Next steps and estimated </a:t>
            </a:r>
            <a:r>
              <a:rPr lang="en-CA" dirty="0"/>
              <a:t>t</a:t>
            </a:r>
            <a:r>
              <a:rPr lang="en-CA" dirty="0" smtClean="0"/>
              <a:t>imelines</a:t>
            </a:r>
            <a:endParaRPr lang="en-CA" dirty="0"/>
          </a:p>
        </p:txBody>
      </p:sp>
      <p:sp>
        <p:nvSpPr>
          <p:cNvPr id="3" name="Content Placeholder 2"/>
          <p:cNvSpPr>
            <a:spLocks noGrp="1"/>
          </p:cNvSpPr>
          <p:nvPr>
            <p:ph idx="1"/>
          </p:nvPr>
        </p:nvSpPr>
        <p:spPr/>
        <p:txBody>
          <a:bodyPr>
            <a:normAutofit fontScale="92500"/>
          </a:bodyPr>
          <a:lstStyle/>
          <a:p>
            <a:pPr marL="385763" indent="-385763">
              <a:buFont typeface="+mj-lt"/>
              <a:buAutoNum type="arabicPeriod"/>
            </a:pPr>
            <a:r>
              <a:rPr lang="en-CA" dirty="0" smtClean="0"/>
              <a:t>Review and aggregate the consultation feedback, </a:t>
            </a:r>
            <a:r>
              <a:rPr lang="en-US" dirty="0"/>
              <a:t>c</a:t>
            </a:r>
            <a:r>
              <a:rPr lang="en-US" dirty="0" smtClean="0"/>
              <a:t>ost </a:t>
            </a:r>
            <a:r>
              <a:rPr lang="en-US" dirty="0"/>
              <a:t>analysis </a:t>
            </a:r>
            <a:r>
              <a:rPr lang="en-US" dirty="0" smtClean="0"/>
              <a:t>and development of survey questions (March 2021)</a:t>
            </a:r>
          </a:p>
          <a:p>
            <a:pPr marL="385763" indent="-385763">
              <a:buFont typeface="+mj-lt"/>
              <a:buAutoNum type="arabicPeriod"/>
            </a:pPr>
            <a:r>
              <a:rPr lang="en-CA" dirty="0" smtClean="0"/>
              <a:t>Send out follow-up survey and written submissions (April 2021)</a:t>
            </a:r>
          </a:p>
          <a:p>
            <a:pPr marL="385763" indent="-385763">
              <a:buFont typeface="+mj-lt"/>
              <a:buAutoNum type="arabicPeriod"/>
            </a:pPr>
            <a:r>
              <a:rPr lang="en-US" dirty="0" smtClean="0"/>
              <a:t>Survey </a:t>
            </a:r>
            <a:r>
              <a:rPr lang="en-US" dirty="0"/>
              <a:t>analysis and </a:t>
            </a:r>
            <a:r>
              <a:rPr lang="en-US" dirty="0" smtClean="0"/>
              <a:t>summary of survey/submission </a:t>
            </a:r>
            <a:r>
              <a:rPr lang="en-US" dirty="0"/>
              <a:t>findings and highlights </a:t>
            </a:r>
            <a:r>
              <a:rPr lang="en-US" dirty="0" smtClean="0"/>
              <a:t>(April/May 2021)</a:t>
            </a:r>
          </a:p>
          <a:p>
            <a:pPr marL="385763" indent="-385763">
              <a:buFont typeface="+mj-lt"/>
              <a:buAutoNum type="arabicPeriod"/>
            </a:pPr>
            <a:r>
              <a:rPr lang="en-US" dirty="0" smtClean="0"/>
              <a:t>Communication to the bar and </a:t>
            </a:r>
            <a:r>
              <a:rPr lang="en-US" dirty="0"/>
              <a:t>i</a:t>
            </a:r>
            <a:r>
              <a:rPr lang="en-US" dirty="0" smtClean="0"/>
              <a:t>mplementation of changes (TBD)</a:t>
            </a:r>
            <a:endParaRPr lang="en-CA" dirty="0" smtClean="0"/>
          </a:p>
          <a:p>
            <a:pPr marL="0" indent="0">
              <a:buNone/>
            </a:pPr>
            <a:endParaRPr lang="en-CA" dirty="0" smtClean="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14</a:t>
            </a:fld>
            <a:endParaRPr lang="en-CA" dirty="0"/>
          </a:p>
        </p:txBody>
      </p:sp>
    </p:spTree>
    <p:extLst>
      <p:ext uri="{BB962C8B-B14F-4D97-AF65-F5344CB8AC3E}">
        <p14:creationId xmlns:p14="http://schemas.microsoft.com/office/powerpoint/2010/main" val="6579902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139889"/>
            <a:ext cx="6858000" cy="679075"/>
          </a:xfrm>
        </p:spPr>
        <p:txBody>
          <a:bodyPr/>
          <a:lstStyle/>
          <a:p>
            <a:r>
              <a:rPr lang="en-US" smtClean="0"/>
              <a:t>Questions?</a:t>
            </a:r>
            <a:endParaRPr lang="en-US" dirty="0"/>
          </a:p>
        </p:txBody>
      </p:sp>
      <p:sp>
        <p:nvSpPr>
          <p:cNvPr id="3" name="Title 1"/>
          <p:cNvSpPr txBox="1">
            <a:spLocks/>
          </p:cNvSpPr>
          <p:nvPr/>
        </p:nvSpPr>
        <p:spPr>
          <a:xfrm>
            <a:off x="1143000" y="3818964"/>
            <a:ext cx="6858000" cy="679075"/>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2700" b="1" kern="1200" spc="75" baseline="0">
                <a:solidFill>
                  <a:schemeClr val="bg1"/>
                </a:solidFill>
                <a:latin typeface="+mj-lt"/>
                <a:ea typeface="+mj-ea"/>
                <a:cs typeface="+mj-cs"/>
              </a:defRPr>
            </a:lvl1pPr>
          </a:lstStyle>
          <a:p>
            <a:r>
              <a:rPr lang="fr-CA" sz="2000" u="sng">
                <a:hlinkClick r:id="rId2"/>
              </a:rPr>
              <a:t>TariffConsult20-21@lao.on.ca</a:t>
            </a:r>
            <a:endParaRPr lang="en-US" sz="2000" b="0" dirty="0">
              <a:latin typeface="Arial" charset="0"/>
              <a:ea typeface="Arial" charset="0"/>
              <a:cs typeface="Arial" charset="0"/>
            </a:endParaRPr>
          </a:p>
        </p:txBody>
      </p:sp>
    </p:spTree>
    <p:extLst>
      <p:ext uri="{BB962C8B-B14F-4D97-AF65-F5344CB8AC3E}">
        <p14:creationId xmlns:p14="http://schemas.microsoft.com/office/powerpoint/2010/main" val="195363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254" y="190501"/>
            <a:ext cx="7886700" cy="762000"/>
          </a:xfrm>
        </p:spPr>
        <p:txBody>
          <a:bodyPr/>
          <a:lstStyle/>
          <a:p>
            <a:r>
              <a:rPr lang="en-CA" dirty="0" smtClean="0"/>
              <a:t>Agenda</a:t>
            </a:r>
            <a:endParaRPr lang="en-CA" dirty="0"/>
          </a:p>
        </p:txBody>
      </p:sp>
      <p:sp>
        <p:nvSpPr>
          <p:cNvPr id="3" name="Content Placeholder 2"/>
          <p:cNvSpPr>
            <a:spLocks noGrp="1"/>
          </p:cNvSpPr>
          <p:nvPr>
            <p:ph idx="1"/>
          </p:nvPr>
        </p:nvSpPr>
        <p:spPr>
          <a:xfrm>
            <a:off x="757077" y="952501"/>
            <a:ext cx="7886700" cy="3263504"/>
          </a:xfrm>
          <a:noFill/>
          <a:ln>
            <a:noFill/>
          </a:ln>
        </p:spPr>
        <p:txBody>
          <a:bodyPr>
            <a:normAutofit/>
          </a:bodyPr>
          <a:lstStyle/>
          <a:p>
            <a:pPr marL="385763" indent="-385763">
              <a:buAutoNum type="arabicPeriod"/>
            </a:pPr>
            <a:r>
              <a:rPr lang="en-CA" sz="3300" dirty="0"/>
              <a:t>Welcome and introduction</a:t>
            </a:r>
          </a:p>
          <a:p>
            <a:pPr marL="385763" indent="-385763">
              <a:buAutoNum type="arabicPeriod" startAt="2"/>
            </a:pPr>
            <a:r>
              <a:rPr lang="en-CA" sz="3300" dirty="0"/>
              <a:t>Background and </a:t>
            </a:r>
            <a:r>
              <a:rPr lang="en-CA" sz="3300" dirty="0" smtClean="0"/>
              <a:t>purpose </a:t>
            </a:r>
          </a:p>
          <a:p>
            <a:pPr marL="385763" indent="-385763">
              <a:buAutoNum type="arabicPeriod" startAt="2"/>
            </a:pPr>
            <a:r>
              <a:rPr lang="en-CA" sz="3300" dirty="0" smtClean="0"/>
              <a:t>Discussion</a:t>
            </a:r>
            <a:endParaRPr lang="en-CA" sz="3300" dirty="0"/>
          </a:p>
          <a:p>
            <a:pPr marL="385763" indent="-385763">
              <a:buAutoNum type="arabicPeriod" startAt="2"/>
            </a:pPr>
            <a:r>
              <a:rPr lang="en-CA" sz="3300" dirty="0"/>
              <a:t>Next </a:t>
            </a:r>
            <a:r>
              <a:rPr lang="en-CA" sz="3300" dirty="0" smtClean="0"/>
              <a:t>steps</a:t>
            </a:r>
            <a:endParaRPr lang="en-CA" sz="3300" dirty="0"/>
          </a:p>
          <a:p>
            <a:pPr marL="385763" indent="-385763">
              <a:buAutoNum type="arabicPeriod" startAt="2"/>
            </a:pPr>
            <a:endParaRPr lang="en-CA" dirty="0" smtClean="0"/>
          </a:p>
          <a:p>
            <a:pPr marL="342900" lvl="1" indent="0">
              <a:buNone/>
            </a:pPr>
            <a:endParaRPr lang="en-CA" dirty="0"/>
          </a:p>
          <a:p>
            <a:pPr>
              <a:lnSpc>
                <a:spcPct val="110000"/>
              </a:lnSpc>
              <a:spcBef>
                <a:spcPts val="0"/>
              </a:spcBef>
            </a:pPr>
            <a:endParaRPr lang="en-CA" dirty="0" smtClean="0"/>
          </a:p>
          <a:p>
            <a:pPr marL="0" indent="0">
              <a:lnSpc>
                <a:spcPct val="110000"/>
              </a:lnSpc>
              <a:spcBef>
                <a:spcPts val="0"/>
              </a:spcBef>
              <a:buNone/>
            </a:pPr>
            <a:endParaRPr lang="en-CA" dirty="0" smtClean="0"/>
          </a:p>
          <a:p>
            <a:pPr marL="0" indent="0">
              <a:lnSpc>
                <a:spcPct val="110000"/>
              </a:lnSpc>
              <a:spcBef>
                <a:spcPts val="0"/>
              </a:spcBef>
              <a:buNone/>
            </a:pPr>
            <a:endParaRPr lang="en-CA" dirty="0" smtClean="0"/>
          </a:p>
          <a:p>
            <a:pPr>
              <a:lnSpc>
                <a:spcPct val="110000"/>
              </a:lnSpc>
              <a:spcBef>
                <a:spcPts val="0"/>
              </a:spcBef>
            </a:pP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2</a:t>
            </a:fld>
            <a:endParaRPr lang="en-CA" dirty="0"/>
          </a:p>
        </p:txBody>
      </p:sp>
    </p:spTree>
    <p:extLst>
      <p:ext uri="{BB962C8B-B14F-4D97-AF65-F5344CB8AC3E}">
        <p14:creationId xmlns:p14="http://schemas.microsoft.com/office/powerpoint/2010/main" val="104297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Welcome and introductions</a:t>
            </a:r>
            <a:endParaRPr lang="en-CA" dirty="0">
              <a:solidFill>
                <a:srgbClr val="FF0000"/>
              </a:solidFill>
            </a:endParaRPr>
          </a:p>
        </p:txBody>
      </p:sp>
      <p:sp>
        <p:nvSpPr>
          <p:cNvPr id="3" name="Content Placeholder 2"/>
          <p:cNvSpPr>
            <a:spLocks noGrp="1"/>
          </p:cNvSpPr>
          <p:nvPr>
            <p:ph idx="1"/>
          </p:nvPr>
        </p:nvSpPr>
        <p:spPr/>
        <p:txBody>
          <a:bodyPr>
            <a:normAutofit/>
          </a:bodyPr>
          <a:lstStyle/>
          <a:p>
            <a:pPr marL="385763" indent="-385763">
              <a:buFont typeface="+mj-lt"/>
              <a:buAutoNum type="arabicPeriod"/>
            </a:pPr>
            <a:r>
              <a:rPr lang="en-CA" dirty="0" smtClean="0"/>
              <a:t>Welcome and </a:t>
            </a:r>
            <a:r>
              <a:rPr lang="en-CA" dirty="0"/>
              <a:t>o</a:t>
            </a:r>
            <a:r>
              <a:rPr lang="en-CA" dirty="0" smtClean="0"/>
              <a:t>pening remarks</a:t>
            </a:r>
            <a:br>
              <a:rPr lang="en-CA" dirty="0" smtClean="0"/>
            </a:br>
            <a:r>
              <a:rPr lang="en-CA" sz="2000" dirty="0" smtClean="0"/>
              <a:t>David McKillop, VP Strategy &amp; Public Affairs</a:t>
            </a:r>
            <a:endParaRPr lang="en-CA" sz="2000" dirty="0"/>
          </a:p>
          <a:p>
            <a:pPr marL="385763" indent="-385763">
              <a:buFont typeface="+mj-lt"/>
              <a:buAutoNum type="arabicPeriod"/>
            </a:pPr>
            <a:r>
              <a:rPr lang="en-CA" dirty="0" smtClean="0"/>
              <a:t>Remarks </a:t>
            </a:r>
          </a:p>
          <a:p>
            <a:pPr marL="342900" lvl="1" indent="0">
              <a:buNone/>
            </a:pPr>
            <a:r>
              <a:rPr lang="en-CA" dirty="0" smtClean="0"/>
              <a:t>Darcy </a:t>
            </a:r>
            <a:r>
              <a:rPr lang="en-CA" dirty="0"/>
              <a:t>DesLauriers, Director, Lawyer Services &amp; Payments </a:t>
            </a:r>
            <a:endParaRPr lang="en-CA" dirty="0" smtClean="0"/>
          </a:p>
          <a:p>
            <a:pPr marL="385763" indent="-385763">
              <a:buAutoNum type="arabicPeriod" startAt="3"/>
            </a:pPr>
            <a:r>
              <a:rPr lang="en-CA" dirty="0" smtClean="0"/>
              <a:t>Introductions </a:t>
            </a:r>
          </a:p>
          <a:p>
            <a:pPr marL="342900" lvl="1" indent="0">
              <a:buNone/>
            </a:pPr>
            <a:r>
              <a:rPr lang="en-CA" smtClean="0"/>
              <a:t> LAO</a:t>
            </a:r>
            <a:endParaRPr lang="en-CA" dirty="0" smtClean="0"/>
          </a:p>
          <a:p>
            <a:pPr marL="342900" lvl="1" indent="0">
              <a:buNone/>
            </a:pPr>
            <a:r>
              <a:rPr lang="en-CA" dirty="0" smtClean="0"/>
              <a:t> Participants </a:t>
            </a:r>
          </a:p>
          <a:p>
            <a:pPr lvl="1"/>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3</a:t>
            </a:fld>
            <a:endParaRPr lang="en-CA" dirty="0"/>
          </a:p>
        </p:txBody>
      </p:sp>
    </p:spTree>
    <p:extLst>
      <p:ext uri="{BB962C8B-B14F-4D97-AF65-F5344CB8AC3E}">
        <p14:creationId xmlns:p14="http://schemas.microsoft.com/office/powerpoint/2010/main" val="13856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Background</a:t>
            </a:r>
            <a:endParaRPr lang="en-CA" dirty="0"/>
          </a:p>
        </p:txBody>
      </p:sp>
      <p:sp>
        <p:nvSpPr>
          <p:cNvPr id="3" name="Content Placeholder 2"/>
          <p:cNvSpPr>
            <a:spLocks noGrp="1"/>
          </p:cNvSpPr>
          <p:nvPr>
            <p:ph idx="1"/>
          </p:nvPr>
        </p:nvSpPr>
        <p:spPr/>
        <p:txBody>
          <a:bodyPr>
            <a:normAutofit/>
          </a:bodyPr>
          <a:lstStyle/>
          <a:p>
            <a:pPr marL="0" indent="0">
              <a:buNone/>
            </a:pPr>
            <a:r>
              <a:rPr lang="en-CA" dirty="0"/>
              <a:t>Updating the way we pay lawyers is an important part of LAO’s Modernization program that aims to modernize Ontario’s legal aid system, allowing LAO to be more responsive to community needs, and putting our clients at the centre of everything we do. </a:t>
            </a:r>
            <a:endParaRPr lang="en-CA" dirty="0" smtClean="0"/>
          </a:p>
          <a:p>
            <a:pPr marL="0" indent="0">
              <a:buNone/>
            </a:pPr>
            <a:r>
              <a:rPr lang="en-CA" dirty="0" smtClean="0"/>
              <a:t>To this end, we are seeking your input on tariff reform, redesigning </a:t>
            </a:r>
            <a:r>
              <a:rPr lang="en-CA" i="1" dirty="0" smtClean="0"/>
              <a:t>Legal Aid Online </a:t>
            </a:r>
            <a:r>
              <a:rPr lang="en-CA" dirty="0" smtClean="0"/>
              <a:t>and improving access to information necessary to bill successfully.</a:t>
            </a:r>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4</a:t>
            </a:fld>
            <a:endParaRPr lang="en-CA" dirty="0"/>
          </a:p>
        </p:txBody>
      </p:sp>
    </p:spTree>
    <p:extLst>
      <p:ext uri="{BB962C8B-B14F-4D97-AF65-F5344CB8AC3E}">
        <p14:creationId xmlns:p14="http://schemas.microsoft.com/office/powerpoint/2010/main" val="3414371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881"/>
            <a:ext cx="7886700" cy="994172"/>
          </a:xfrm>
        </p:spPr>
        <p:txBody>
          <a:bodyPr/>
          <a:lstStyle/>
          <a:p>
            <a:r>
              <a:rPr lang="en-CA" dirty="0" smtClean="0"/>
              <a:t>Context</a:t>
            </a:r>
            <a:endParaRPr lang="en-CA" dirty="0"/>
          </a:p>
        </p:txBody>
      </p:sp>
      <p:sp>
        <p:nvSpPr>
          <p:cNvPr id="3" name="Content Placeholder 2"/>
          <p:cNvSpPr>
            <a:spLocks noGrp="1"/>
          </p:cNvSpPr>
          <p:nvPr>
            <p:ph idx="1"/>
          </p:nvPr>
        </p:nvSpPr>
        <p:spPr>
          <a:xfrm>
            <a:off x="628650" y="801859"/>
            <a:ext cx="7886700" cy="3524891"/>
          </a:xfrm>
        </p:spPr>
        <p:txBody>
          <a:bodyPr>
            <a:noAutofit/>
          </a:bodyPr>
          <a:lstStyle/>
          <a:p>
            <a:r>
              <a:rPr lang="en-CA" sz="1500" dirty="0"/>
              <a:t>Updating the way LAO pays lawyers is an important part of LAO’s modernization program, which aims to modernize Ontario’s legal aid system and allow LAO to be more responsive to lawyer, client and community needs, while continuing to be a responsible steward of public funds.</a:t>
            </a:r>
          </a:p>
          <a:p>
            <a:r>
              <a:rPr lang="en-CA" sz="1500" dirty="0"/>
              <a:t>We don’t currently have funding to make increases to the tariff, </a:t>
            </a:r>
            <a:r>
              <a:rPr lang="en-US" sz="1500" dirty="0"/>
              <a:t>so the focus of these consultations are on immediate, cost-neutral updates. We do, however, want to hear from you about where future increases might be applied, if and when possible. </a:t>
            </a:r>
          </a:p>
          <a:p>
            <a:r>
              <a:rPr lang="en-CA" sz="1500" dirty="0"/>
              <a:t>We will use your input to determine how best simplify our current billing rules, improve </a:t>
            </a:r>
            <a:r>
              <a:rPr lang="en-CA" sz="1500" i="1" dirty="0"/>
              <a:t>Legal Aid Online</a:t>
            </a:r>
            <a:r>
              <a:rPr lang="en-CA" sz="1500" dirty="0"/>
              <a:t> to reduce the time and effort required to submit accounts, and provide easier online access to information.</a:t>
            </a:r>
          </a:p>
          <a:p>
            <a:r>
              <a:rPr lang="en-CA" sz="1500" dirty="0"/>
              <a:t>Our goal is to receive as much feedback and as many perspectives as possible so we can move forward and make important decisions about how to modify the way we pay you, revamp </a:t>
            </a:r>
            <a:r>
              <a:rPr lang="en-CA" sz="1500" i="1" dirty="0"/>
              <a:t>Legal Aid Online</a:t>
            </a:r>
            <a:r>
              <a:rPr lang="en-CA" sz="1500" dirty="0"/>
              <a:t> and facilitate easier online access to information you need to do legal aid work.</a:t>
            </a:r>
          </a:p>
          <a:p>
            <a:endParaRPr lang="en-CA" sz="1500" dirty="0"/>
          </a:p>
          <a:p>
            <a:pPr marL="0" indent="0">
              <a:buNone/>
            </a:pPr>
            <a:endParaRPr lang="en-CA" sz="1500" dirty="0"/>
          </a:p>
          <a:p>
            <a:endParaRPr lang="en-CA" sz="1500" dirty="0"/>
          </a:p>
          <a:p>
            <a:pPr marL="0" indent="0">
              <a:buNone/>
            </a:pPr>
            <a:r>
              <a:rPr lang="en-CA" sz="1500" dirty="0"/>
              <a:t> </a:t>
            </a:r>
          </a:p>
          <a:p>
            <a:pPr marL="0" indent="0">
              <a:buNone/>
            </a:pPr>
            <a:r>
              <a:rPr lang="en-CA" sz="1500" dirty="0"/>
              <a:t> </a:t>
            </a:r>
          </a:p>
          <a:p>
            <a:pPr marL="0" indent="0">
              <a:buNone/>
            </a:pPr>
            <a:r>
              <a:rPr lang="en-CA" sz="1500" dirty="0"/>
              <a:t> </a:t>
            </a:r>
          </a:p>
          <a:p>
            <a:pPr marL="0" indent="0">
              <a:buNone/>
            </a:pPr>
            <a:r>
              <a:rPr lang="en-CA" sz="1500" dirty="0"/>
              <a:t> </a:t>
            </a:r>
          </a:p>
          <a:p>
            <a:endParaRPr lang="en-CA" sz="1500"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5</a:t>
            </a:fld>
            <a:endParaRPr lang="en-CA" dirty="0"/>
          </a:p>
        </p:txBody>
      </p:sp>
    </p:spTree>
    <p:extLst>
      <p:ext uri="{BB962C8B-B14F-4D97-AF65-F5344CB8AC3E}">
        <p14:creationId xmlns:p14="http://schemas.microsoft.com/office/powerpoint/2010/main" val="2437514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Principles</a:t>
            </a:r>
            <a:endParaRPr lang="en-CA" dirty="0"/>
          </a:p>
        </p:txBody>
      </p:sp>
      <p:sp>
        <p:nvSpPr>
          <p:cNvPr id="3" name="Content Placeholder 2"/>
          <p:cNvSpPr>
            <a:spLocks noGrp="1"/>
          </p:cNvSpPr>
          <p:nvPr>
            <p:ph idx="1"/>
          </p:nvPr>
        </p:nvSpPr>
        <p:spPr/>
        <p:txBody>
          <a:bodyPr>
            <a:normAutofit fontScale="92500"/>
          </a:bodyPr>
          <a:lstStyle/>
          <a:p>
            <a:pPr lvl="1"/>
            <a:r>
              <a:rPr lang="en-CA" sz="2400" dirty="0"/>
              <a:t>Flexibility to adjust to changing needs</a:t>
            </a:r>
          </a:p>
          <a:p>
            <a:pPr lvl="1"/>
            <a:r>
              <a:rPr lang="en-CA" sz="2400" dirty="0"/>
              <a:t>Cost effectiveness to promote sustainability</a:t>
            </a:r>
          </a:p>
          <a:p>
            <a:pPr lvl="1"/>
            <a:r>
              <a:rPr lang="en-CA" sz="2400" dirty="0"/>
              <a:t>Efficiency to ensure the best use of resources</a:t>
            </a:r>
          </a:p>
          <a:p>
            <a:pPr lvl="1"/>
            <a:r>
              <a:rPr lang="en-CA" sz="2400" dirty="0"/>
              <a:t>Accountability</a:t>
            </a:r>
          </a:p>
          <a:p>
            <a:pPr lvl="1"/>
            <a:r>
              <a:rPr lang="en-CA" sz="2400" dirty="0"/>
              <a:t>Fairness to ensure payment is reflective of the work done</a:t>
            </a:r>
          </a:p>
          <a:p>
            <a:pPr lvl="1"/>
            <a:r>
              <a:rPr lang="en-CA" sz="2400" dirty="0"/>
              <a:t>Incentive for good client service and for lawyers to accept LAO clients</a:t>
            </a:r>
          </a:p>
          <a:p>
            <a:pPr lvl="1"/>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6</a:t>
            </a:fld>
            <a:endParaRPr lang="en-CA" dirty="0"/>
          </a:p>
        </p:txBody>
      </p:sp>
    </p:spTree>
    <p:extLst>
      <p:ext uri="{BB962C8B-B14F-4D97-AF65-F5344CB8AC3E}">
        <p14:creationId xmlns:p14="http://schemas.microsoft.com/office/powerpoint/2010/main" val="2306304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Consultation process’ three parts</a:t>
            </a:r>
            <a:endParaRPr lang="en-CA" dirty="0"/>
          </a:p>
        </p:txBody>
      </p:sp>
      <p:sp>
        <p:nvSpPr>
          <p:cNvPr id="3" name="Content Placeholder 2"/>
          <p:cNvSpPr>
            <a:spLocks noGrp="1"/>
          </p:cNvSpPr>
          <p:nvPr>
            <p:ph idx="1"/>
          </p:nvPr>
        </p:nvSpPr>
        <p:spPr/>
        <p:txBody>
          <a:bodyPr/>
          <a:lstStyle/>
          <a:p>
            <a:pPr marL="385763" indent="-385763">
              <a:buFont typeface="+mj-lt"/>
              <a:buAutoNum type="arabicPeriod"/>
            </a:pPr>
            <a:r>
              <a:rPr lang="en-CA" dirty="0" smtClean="0"/>
              <a:t>Small group discussions based on area of law – open to all panel members</a:t>
            </a:r>
          </a:p>
          <a:p>
            <a:pPr marL="385763" indent="-385763">
              <a:buFont typeface="+mj-lt"/>
              <a:buAutoNum type="arabicPeriod"/>
            </a:pPr>
            <a:r>
              <a:rPr lang="en-CA" dirty="0" smtClean="0"/>
              <a:t>Survey sent to all panel members</a:t>
            </a:r>
          </a:p>
          <a:p>
            <a:pPr marL="385763" indent="-385763">
              <a:buFont typeface="+mj-lt"/>
              <a:buAutoNum type="arabicPeriod"/>
            </a:pPr>
            <a:r>
              <a:rPr lang="en-CA" dirty="0" smtClean="0"/>
              <a:t>Written submissions</a:t>
            </a:r>
            <a:endParaRPr lang="en-CA" dirty="0"/>
          </a:p>
          <a:p>
            <a:pPr marL="0" indent="0">
              <a:buNone/>
            </a:pP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7</a:t>
            </a:fld>
            <a:endParaRPr lang="en-CA" dirty="0"/>
          </a:p>
        </p:txBody>
      </p:sp>
    </p:spTree>
    <p:extLst>
      <p:ext uri="{BB962C8B-B14F-4D97-AF65-F5344CB8AC3E}">
        <p14:creationId xmlns:p14="http://schemas.microsoft.com/office/powerpoint/2010/main" val="1518295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we have heard from you</a:t>
            </a:r>
            <a:endParaRPr lang="en-CA" dirty="0"/>
          </a:p>
        </p:txBody>
      </p:sp>
      <p:sp>
        <p:nvSpPr>
          <p:cNvPr id="3" name="Content Placeholder 2"/>
          <p:cNvSpPr>
            <a:spLocks noGrp="1"/>
          </p:cNvSpPr>
          <p:nvPr>
            <p:ph idx="1"/>
          </p:nvPr>
        </p:nvSpPr>
        <p:spPr/>
        <p:txBody>
          <a:bodyPr>
            <a:normAutofit fontScale="85000" lnSpcReduction="10000"/>
          </a:bodyPr>
          <a:lstStyle/>
          <a:p>
            <a:r>
              <a:rPr lang="en-CA" i="1" dirty="0"/>
              <a:t>Legal Aid Online</a:t>
            </a:r>
            <a:r>
              <a:rPr lang="en-CA" dirty="0"/>
              <a:t> is outdated and difficult to navigate</a:t>
            </a:r>
            <a:r>
              <a:rPr lang="en-CA" dirty="0" smtClean="0"/>
              <a:t>.</a:t>
            </a:r>
          </a:p>
          <a:p>
            <a:r>
              <a:rPr lang="en-CA" dirty="0"/>
              <a:t>D</a:t>
            </a:r>
            <a:r>
              <a:rPr lang="en-CA" dirty="0" smtClean="0"/>
              <a:t>iscretion </a:t>
            </a:r>
            <a:r>
              <a:rPr lang="en-CA" dirty="0"/>
              <a:t>payments are unpredictable and infrequently </a:t>
            </a:r>
            <a:r>
              <a:rPr lang="en-CA" dirty="0" smtClean="0"/>
              <a:t>approved.</a:t>
            </a:r>
          </a:p>
          <a:p>
            <a:r>
              <a:rPr lang="en-CA" dirty="0"/>
              <a:t>The tariff is inadequate, particularly to deliver high quality legal services.</a:t>
            </a:r>
          </a:p>
          <a:p>
            <a:r>
              <a:rPr lang="en-CA" dirty="0" smtClean="0"/>
              <a:t>The administrative effort for billing is too onerous.</a:t>
            </a:r>
          </a:p>
          <a:p>
            <a:r>
              <a:rPr lang="en-CA" dirty="0" smtClean="0"/>
              <a:t>Only 24 </a:t>
            </a:r>
            <a:r>
              <a:rPr lang="en-CA" dirty="0"/>
              <a:t>percent of respondents </a:t>
            </a:r>
            <a:r>
              <a:rPr lang="en-CA" dirty="0" smtClean="0"/>
              <a:t>to the 2019 Lawyer Satisfaction Survey viewed </a:t>
            </a:r>
            <a:r>
              <a:rPr lang="en-CA" dirty="0"/>
              <a:t>LAO billing and payment practices positively, the lowest percentage compared to other areas of LAO activity surveyed.</a:t>
            </a:r>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8</a:t>
            </a:fld>
            <a:endParaRPr lang="en-CA" dirty="0"/>
          </a:p>
        </p:txBody>
      </p:sp>
    </p:spTree>
    <p:extLst>
      <p:ext uri="{BB962C8B-B14F-4D97-AF65-F5344CB8AC3E}">
        <p14:creationId xmlns:p14="http://schemas.microsoft.com/office/powerpoint/2010/main" val="398324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309"/>
            <a:ext cx="7886700" cy="994172"/>
          </a:xfrm>
        </p:spPr>
        <p:txBody>
          <a:bodyPr/>
          <a:lstStyle/>
          <a:p>
            <a:r>
              <a:rPr lang="en-CA" dirty="0" smtClean="0"/>
              <a:t>Process</a:t>
            </a:r>
            <a:endParaRPr lang="en-CA" dirty="0"/>
          </a:p>
        </p:txBody>
      </p:sp>
      <p:sp>
        <p:nvSpPr>
          <p:cNvPr id="3" name="Content Placeholder 2"/>
          <p:cNvSpPr>
            <a:spLocks noGrp="1"/>
          </p:cNvSpPr>
          <p:nvPr>
            <p:ph idx="1"/>
          </p:nvPr>
        </p:nvSpPr>
        <p:spPr>
          <a:xfrm>
            <a:off x="628650" y="1086481"/>
            <a:ext cx="7886700" cy="3263504"/>
          </a:xfrm>
        </p:spPr>
        <p:txBody>
          <a:bodyPr>
            <a:normAutofit fontScale="92500" lnSpcReduction="20000"/>
          </a:bodyPr>
          <a:lstStyle/>
          <a:p>
            <a:pPr marL="0" indent="0">
              <a:buNone/>
            </a:pPr>
            <a:endParaRPr lang="en-CA" dirty="0" smtClean="0"/>
          </a:p>
          <a:p>
            <a:pPr marL="385763" indent="-385763">
              <a:buFont typeface="+mj-lt"/>
              <a:buAutoNum type="arabicPeriod"/>
            </a:pPr>
            <a:r>
              <a:rPr lang="en-CA" dirty="0" smtClean="0"/>
              <a:t>The first set of questions are of a general nature and your views on these issues will help focus our work going forward.</a:t>
            </a:r>
          </a:p>
          <a:p>
            <a:pPr marL="385763" indent="-385763">
              <a:buFont typeface="+mj-lt"/>
              <a:buAutoNum type="arabicPeriod"/>
            </a:pPr>
            <a:r>
              <a:rPr lang="en-CA" dirty="0" smtClean="0"/>
              <a:t>The questions that follow are based on feedback that has been provided in the past and we want to get your views on these issues and potential solutions.</a:t>
            </a:r>
          </a:p>
          <a:p>
            <a:pPr marL="385763" indent="-385763">
              <a:buFont typeface="+mj-lt"/>
              <a:buAutoNum type="arabicPeriod"/>
            </a:pPr>
            <a:r>
              <a:rPr lang="en-CA" dirty="0" smtClean="0"/>
              <a:t>We hope that our conversation these issues will generate further discussion on other issues and possible solutions. </a:t>
            </a:r>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9</a:t>
            </a:fld>
            <a:endParaRPr lang="en-CA" dirty="0"/>
          </a:p>
        </p:txBody>
      </p:sp>
    </p:spTree>
    <p:extLst>
      <p:ext uri="{BB962C8B-B14F-4D97-AF65-F5344CB8AC3E}">
        <p14:creationId xmlns:p14="http://schemas.microsoft.com/office/powerpoint/2010/main" val="1255340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 New Green - Widescreen">
  <a:themeElements>
    <a:clrScheme name="Custom 2">
      <a:dk1>
        <a:srgbClr val="000000"/>
      </a:dk1>
      <a:lt1>
        <a:srgbClr val="FFFFFF"/>
      </a:lt1>
      <a:dk2>
        <a:srgbClr val="000000"/>
      </a:dk2>
      <a:lt2>
        <a:srgbClr val="808080"/>
      </a:lt2>
      <a:accent1>
        <a:srgbClr val="2761AE"/>
      </a:accent1>
      <a:accent2>
        <a:srgbClr val="008E13"/>
      </a:accent2>
      <a:accent3>
        <a:srgbClr val="25AED2"/>
      </a:accent3>
      <a:accent4>
        <a:srgbClr val="B5DF46"/>
      </a:accent4>
      <a:accent5>
        <a:srgbClr val="FFFFFF"/>
      </a:accent5>
      <a:accent6>
        <a:srgbClr val="000000"/>
      </a:accent6>
      <a:hlink>
        <a:srgbClr val="25AED2"/>
      </a:hlink>
      <a:folHlink>
        <a:srgbClr val="B2B2B2"/>
      </a:folHlink>
    </a:clrScheme>
    <a:fontScheme name="Custom 2">
      <a:majorFont>
        <a:latin typeface="Century"/>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O Internal Blue Template - DCSW" id="{FB130E72-E12E-6144-864C-E26BC6AE8406}" vid="{E9485034-C83B-274E-B161-C37082B38A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escription0 xmlns="2adefbcc-9ce9-4f92-b89f-7ad215441831" xsi:nil="true"/>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7766F9DAB58CD49851C99437B90FE78" ma:contentTypeVersion="2" ma:contentTypeDescription="Create a new document." ma:contentTypeScope="" ma:versionID="33916e780ef3621e2a766e739b2d84d4">
  <xsd:schema xmlns:xsd="http://www.w3.org/2001/XMLSchema" xmlns:p="http://schemas.microsoft.com/office/2006/metadata/properties" xmlns:ns1="http://schemas.microsoft.com/sharepoint/v3" xmlns:ns2="2adefbcc-9ce9-4f92-b89f-7ad215441831" targetNamespace="http://schemas.microsoft.com/office/2006/metadata/properties" ma:root="true" ma:fieldsID="d016d60222cbf10273908826fb07ec56" ns1:_="" ns2:_="">
    <xsd:import namespace="http://schemas.microsoft.com/sharepoint/v3"/>
    <xsd:import namespace="2adefbcc-9ce9-4f92-b89f-7ad215441831"/>
    <xsd:element name="properties">
      <xsd:complexType>
        <xsd:sequence>
          <xsd:element name="documentManagement">
            <xsd:complexType>
              <xsd:all>
                <xsd:element ref="ns1:PublishingStartDate" minOccurs="0"/>
                <xsd:element ref="ns1:PublishingExpirationDate" minOccurs="0"/>
                <xsd:element ref="ns2:Description0"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dms="http://schemas.microsoft.com/office/2006/documentManagement/types" targetNamespace="2adefbcc-9ce9-4f92-b89f-7ad215441831" elementFormDefault="qualified">
    <xsd:import namespace="http://schemas.microsoft.com/office/2006/documentManagement/types"/>
    <xsd:element name="Description0" ma:index="10" nillable="true" ma:displayName="Description" ma:description="Provide a brief description of the file"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7C37A6-B183-4C1F-9DA2-7736C44A4B8B}">
  <ds:schemaRefs>
    <ds:schemaRef ds:uri="http://schemas.microsoft.com/sharepoint/v3"/>
    <ds:schemaRef ds:uri="2adefbcc-9ce9-4f92-b89f-7ad215441831"/>
    <ds:schemaRef ds:uri="http://purl.org/dc/dcmitype/"/>
    <ds:schemaRef ds:uri="http://purl.org/dc/terms/"/>
    <ds:schemaRef ds:uri="http://schemas.microsoft.com/office/2006/metadata/properties"/>
    <ds:schemaRef ds:uri="http://schemas.microsoft.com/office/2006/documentManagement/types"/>
    <ds:schemaRef ds:uri="http://purl.org/dc/elements/1.1/"/>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4F826E7E-5AA7-4279-85D0-ACF9515AB6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defbcc-9ce9-4f92-b89f-7ad21544183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B8784A5-74A1-4096-986A-AB795C9B71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Internal_Blue (1)</Template>
  <TotalTime>175</TotalTime>
  <Words>864</Words>
  <Application>Microsoft Office PowerPoint</Application>
  <PresentationFormat>On-screen Show (16:9)</PresentationFormat>
  <Paragraphs>104</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vt:lpstr>
      <vt:lpstr>Century Schoolbook</vt:lpstr>
      <vt:lpstr>Wingdings</vt:lpstr>
      <vt:lpstr>Template - New Green - Widescreen</vt:lpstr>
      <vt:lpstr>Tariff consultations</vt:lpstr>
      <vt:lpstr>Agenda</vt:lpstr>
      <vt:lpstr>Welcome and introductions</vt:lpstr>
      <vt:lpstr>Background</vt:lpstr>
      <vt:lpstr>Context</vt:lpstr>
      <vt:lpstr>Principles</vt:lpstr>
      <vt:lpstr>Consultation process’ three parts</vt:lpstr>
      <vt:lpstr>What we have heard from you</vt:lpstr>
      <vt:lpstr>Process</vt:lpstr>
      <vt:lpstr>Improving Legal Aid Online and the Tariff</vt:lpstr>
      <vt:lpstr>Start and end times for hearings </vt:lpstr>
      <vt:lpstr>Adjusting tariff inadequacies</vt:lpstr>
      <vt:lpstr>Other matters</vt:lpstr>
      <vt:lpstr>Next steps and estimated timelines</vt:lpstr>
      <vt:lpstr>Questions?</vt:lpstr>
    </vt:vector>
  </TitlesOfParts>
  <Company>Legal Aid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Tariff consultations: Family and child protection (Dec. 2020)</dc:title>
  <dc:creator>Jonathan Pulik</dc:creator>
  <cp:lastModifiedBy>Christopher Cowley</cp:lastModifiedBy>
  <cp:revision>29</cp:revision>
  <cp:lastPrinted>2016-06-10T15:44:07Z</cp:lastPrinted>
  <dcterms:created xsi:type="dcterms:W3CDTF">2020-11-23T13:29:51Z</dcterms:created>
  <dcterms:modified xsi:type="dcterms:W3CDTF">2020-12-04T17:24:34Z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0x01010097766F9DAB58CD49851C99437B90FE78</vt:lpwstr>
  </property>
  <property fmtid="{D5CDD505-2E9C-101B-9397-08002B2CF9AE}" pid="3" name="Category">
    <vt:lpwstr>Service integration</vt:lpwstr>
  </property>
  <property fmtid="{D5CDD505-2E9C-101B-9397-08002B2CF9AE}" pid="4" name="Status">
    <vt:lpwstr>First draft</vt:lpwstr>
  </property>
</Properties>
</file>