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1.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notesSlides/notesSlide2.xml" ContentType="application/vnd.openxmlformats-officedocument.presentationml.notesSlide+xml"/>
  <Override PartName="/ppt/comments/comment1.xml" ContentType="application/vnd.openxmlformats-officedocument.presentationml.comment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notesSlides/notesSlide3.xml" ContentType="application/vnd.openxmlformats-officedocument.presentationml.notesSlide+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notesSlides/notesSlide4.xml" ContentType="application/vnd.openxmlformats-officedocument.presentationml.notesSlide+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notesSlides/notesSlide5.xml" ContentType="application/vnd.openxmlformats-officedocument.presentationml.notesSlide+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6" r:id="rId4"/>
  </p:sldMasterIdLst>
  <p:notesMasterIdLst>
    <p:notesMasterId r:id="rId23"/>
  </p:notesMasterIdLst>
  <p:handoutMasterIdLst>
    <p:handoutMasterId r:id="rId24"/>
  </p:handoutMasterIdLst>
  <p:sldIdLst>
    <p:sldId id="270" r:id="rId5"/>
    <p:sldId id="333" r:id="rId6"/>
    <p:sldId id="334" r:id="rId7"/>
    <p:sldId id="335" r:id="rId8"/>
    <p:sldId id="336" r:id="rId9"/>
    <p:sldId id="337" r:id="rId10"/>
    <p:sldId id="338" r:id="rId11"/>
    <p:sldId id="339" r:id="rId12"/>
    <p:sldId id="340" r:id="rId13"/>
    <p:sldId id="341" r:id="rId14"/>
    <p:sldId id="342" r:id="rId15"/>
    <p:sldId id="343" r:id="rId16"/>
    <p:sldId id="344" r:id="rId17"/>
    <p:sldId id="345" r:id="rId18"/>
    <p:sldId id="346" r:id="rId19"/>
    <p:sldId id="347" r:id="rId20"/>
    <p:sldId id="348" r:id="rId21"/>
    <p:sldId id="319" r:id="rId22"/>
  </p:sldIdLst>
  <p:sldSz cx="9144000" cy="5143500" type="screen16x9"/>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yl Registe" initials="CR" lastIdx="14" clrIdx="0">
    <p:extLst>
      <p:ext uri="{19B8F6BF-5375-455C-9EA6-DF929625EA0E}">
        <p15:presenceInfo xmlns:p15="http://schemas.microsoft.com/office/powerpoint/2012/main" userId="S-1-5-21-10374341-756505338-926223558-63949" providerId="AD"/>
      </p:ext>
    </p:extLst>
  </p:cmAuthor>
  <p:cmAuthor id="2" name="Shalini Kanendran" initials="SK" lastIdx="5" clrIdx="1">
    <p:extLst>
      <p:ext uri="{19B8F6BF-5375-455C-9EA6-DF929625EA0E}">
        <p15:presenceInfo xmlns:p15="http://schemas.microsoft.com/office/powerpoint/2012/main" userId="S-1-5-21-10374341-756505338-926223558-56037" providerId="AD"/>
      </p:ext>
    </p:extLst>
  </p:cmAuthor>
  <p:cmAuthor id="3" name="Jonathan Pulik" initials="JP" lastIdx="2" clrIdx="2">
    <p:extLst>
      <p:ext uri="{19B8F6BF-5375-455C-9EA6-DF929625EA0E}">
        <p15:presenceInfo xmlns:p15="http://schemas.microsoft.com/office/powerpoint/2012/main" userId="S-1-5-21-10374341-756505338-926223558-132685" providerId="AD"/>
      </p:ext>
    </p:extLst>
  </p:cmAuthor>
  <p:cmAuthor id="4" name="Darcy DesLauriers" initials="DD" lastIdx="1" clrIdx="3">
    <p:extLst>
      <p:ext uri="{19B8F6BF-5375-455C-9EA6-DF929625EA0E}">
        <p15:presenceInfo xmlns:p15="http://schemas.microsoft.com/office/powerpoint/2012/main" userId="S-1-5-21-10374341-756505338-926223558-4409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8B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547" autoAdjust="0"/>
    <p:restoredTop sz="67244" autoAdjust="0"/>
  </p:normalViewPr>
  <p:slideViewPr>
    <p:cSldViewPr snapToGrid="0">
      <p:cViewPr varScale="1">
        <p:scale>
          <a:sx n="119" d="100"/>
          <a:sy n="119" d="100"/>
        </p:scale>
        <p:origin x="870" y="102"/>
      </p:cViewPr>
      <p:guideLst>
        <p:guide orient="horz" pos="1620"/>
        <p:guide pos="2880"/>
      </p:guideLst>
    </p:cSldViewPr>
  </p:slideViewPr>
  <p:outlineViewPr>
    <p:cViewPr>
      <p:scale>
        <a:sx n="33" d="100"/>
        <a:sy n="33" d="100"/>
      </p:scale>
      <p:origin x="53" y="0"/>
    </p:cViewPr>
  </p:outlineViewPr>
  <p:notesTextViewPr>
    <p:cViewPr>
      <p:scale>
        <a:sx n="3" d="2"/>
        <a:sy n="3" d="2"/>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11-16T13:13:39.486" idx="6">
    <p:pos x="6491" y="1196"/>
    <p:text>This line needs a rewrite.</p:text>
    <p:extLst>
      <p:ext uri="{C676402C-5697-4E1C-873F-D02D1690AC5C}">
        <p15:threadingInfo xmlns:p15="http://schemas.microsoft.com/office/powerpoint/2012/main" timeZoneBias="30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r>
              <a:rPr lang="en-CA"/>
              <a:t>Confidential - For consultation purposes only</a:t>
            </a:r>
            <a:endParaRPr lang="en-US"/>
          </a:p>
        </p:txBody>
      </p:sp>
      <p:sp>
        <p:nvSpPr>
          <p:cNvPr id="3" name="Date Placeholder 2"/>
          <p:cNvSpPr>
            <a:spLocks noGrp="1"/>
          </p:cNvSpPr>
          <p:nvPr>
            <p:ph type="dt" sz="quarter" idx="1"/>
          </p:nvPr>
        </p:nvSpPr>
        <p:spPr>
          <a:xfrm>
            <a:off x="3978132" y="0"/>
            <a:ext cx="3043343" cy="465455"/>
          </a:xfrm>
          <a:prstGeom prst="rect">
            <a:avLst/>
          </a:prstGeom>
        </p:spPr>
        <p:txBody>
          <a:bodyPr vert="horz" lIns="93324" tIns="46662" rIns="93324" bIns="46662" rtlCol="0"/>
          <a:lstStyle>
            <a:lvl1pPr algn="r">
              <a:defRPr sz="1200"/>
            </a:lvl1pPr>
          </a:lstStyle>
          <a:p>
            <a:fld id="{27345384-33F8-406B-8C12-6E916D06E2C4}" type="datetimeFigureOut">
              <a:rPr lang="en-US" smtClean="0"/>
              <a:t>12/4/2020</a:t>
            </a:fld>
            <a:endParaRPr lang="en-US"/>
          </a:p>
        </p:txBody>
      </p:sp>
      <p:sp>
        <p:nvSpPr>
          <p:cNvPr id="4" name="Footer Placeholder 3"/>
          <p:cNvSpPr>
            <a:spLocks noGrp="1"/>
          </p:cNvSpPr>
          <p:nvPr>
            <p:ph type="ftr" sz="quarter" idx="2"/>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29"/>
            <a:ext cx="3043343" cy="465455"/>
          </a:xfrm>
          <a:prstGeom prst="rect">
            <a:avLst/>
          </a:prstGeom>
        </p:spPr>
        <p:txBody>
          <a:bodyPr vert="horz" lIns="93324" tIns="46662" rIns="93324" bIns="46662" rtlCol="0" anchor="b"/>
          <a:lstStyle>
            <a:lvl1pPr algn="r">
              <a:defRPr sz="1200"/>
            </a:lvl1pPr>
          </a:lstStyle>
          <a:p>
            <a:fld id="{F3B7E703-EE99-4D1B-9D0F-7B1E57028EDD}" type="slidenum">
              <a:rPr lang="en-US" smtClean="0"/>
              <a:t>‹#›</a:t>
            </a:fld>
            <a:endParaRPr lang="en-US"/>
          </a:p>
        </p:txBody>
      </p:sp>
    </p:spTree>
    <p:extLst>
      <p:ext uri="{BB962C8B-B14F-4D97-AF65-F5344CB8AC3E}">
        <p14:creationId xmlns:p14="http://schemas.microsoft.com/office/powerpoint/2010/main" val="22794233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r>
              <a:rPr lang="en-CA"/>
              <a:t>Confidential - For consultation purposes only</a:t>
            </a:r>
            <a:endParaRPr lang="en-US"/>
          </a:p>
        </p:txBody>
      </p:sp>
      <p:sp>
        <p:nvSpPr>
          <p:cNvPr id="3" name="Date Placeholder 2"/>
          <p:cNvSpPr>
            <a:spLocks noGrp="1"/>
          </p:cNvSpPr>
          <p:nvPr>
            <p:ph type="dt" idx="1"/>
          </p:nvPr>
        </p:nvSpPr>
        <p:spPr>
          <a:xfrm>
            <a:off x="3978132" y="0"/>
            <a:ext cx="3043343" cy="465455"/>
          </a:xfrm>
          <a:prstGeom prst="rect">
            <a:avLst/>
          </a:prstGeom>
        </p:spPr>
        <p:txBody>
          <a:bodyPr vert="horz" lIns="93324" tIns="46662" rIns="93324" bIns="46662" rtlCol="0"/>
          <a:lstStyle>
            <a:lvl1pPr algn="r">
              <a:defRPr sz="1200"/>
            </a:lvl1pPr>
          </a:lstStyle>
          <a:p>
            <a:fld id="{F28327BC-4034-4355-9BB1-13987B9211F6}" type="datetimeFigureOut">
              <a:rPr lang="en-US" smtClean="0"/>
              <a:t>12/4/2020</a:t>
            </a:fld>
            <a:endParaRPr lang="en-US"/>
          </a:p>
        </p:txBody>
      </p:sp>
      <p:sp>
        <p:nvSpPr>
          <p:cNvPr id="4" name="Slide Image Placeholder 3"/>
          <p:cNvSpPr>
            <a:spLocks noGrp="1" noRot="1" noChangeAspect="1"/>
          </p:cNvSpPr>
          <p:nvPr>
            <p:ph type="sldImg" idx="2"/>
          </p:nvPr>
        </p:nvSpPr>
        <p:spPr>
          <a:xfrm>
            <a:off x="407988" y="698500"/>
            <a:ext cx="6207125" cy="3490913"/>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24" tIns="46662" rIns="93324" bIns="46662" rtlCol="0" anchor="b"/>
          <a:lstStyle>
            <a:lvl1pPr algn="r">
              <a:defRPr sz="1200"/>
            </a:lvl1pPr>
          </a:lstStyle>
          <a:p>
            <a:fld id="{175C2CBB-5057-4640-A58F-928CA0CDFAD5}" type="slidenum">
              <a:rPr lang="en-US" smtClean="0"/>
              <a:t>‹#›</a:t>
            </a:fld>
            <a:endParaRPr lang="en-US"/>
          </a:p>
        </p:txBody>
      </p:sp>
    </p:spTree>
    <p:extLst>
      <p:ext uri="{BB962C8B-B14F-4D97-AF65-F5344CB8AC3E}">
        <p14:creationId xmlns:p14="http://schemas.microsoft.com/office/powerpoint/2010/main" val="287447170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175C2CBB-5057-4640-A58F-928CA0CDFAD5}" type="slidenum">
              <a:rPr lang="en-US" smtClean="0"/>
              <a:t>1</a:t>
            </a:fld>
            <a:endParaRPr lang="en-US"/>
          </a:p>
        </p:txBody>
      </p:sp>
    </p:spTree>
    <p:extLst>
      <p:ext uri="{BB962C8B-B14F-4D97-AF65-F5344CB8AC3E}">
        <p14:creationId xmlns:p14="http://schemas.microsoft.com/office/powerpoint/2010/main" val="26444675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EBACA27B-6182-4773-BC6A-E3D4E22687DC}" type="slidenum">
              <a:rPr lang="en-CA" smtClean="0"/>
              <a:t>2</a:t>
            </a:fld>
            <a:endParaRPr lang="en-CA" dirty="0"/>
          </a:p>
        </p:txBody>
      </p:sp>
    </p:spTree>
    <p:extLst>
      <p:ext uri="{BB962C8B-B14F-4D97-AF65-F5344CB8AC3E}">
        <p14:creationId xmlns:p14="http://schemas.microsoft.com/office/powerpoint/2010/main" val="38592488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Introductions – LAO</a:t>
            </a:r>
          </a:p>
          <a:p>
            <a:pPr marL="171450" indent="-171450">
              <a:buFont typeface="Arial" panose="020B0604020202020204" pitchFamily="34" charset="0"/>
              <a:buChar char="•"/>
            </a:pPr>
            <a:r>
              <a:rPr lang="en-CA" dirty="0"/>
              <a:t>Simone Bern</a:t>
            </a:r>
          </a:p>
          <a:p>
            <a:pPr marL="171450" indent="-171450">
              <a:buFont typeface="Arial" panose="020B0604020202020204" pitchFamily="34" charset="0"/>
              <a:buChar char="•"/>
            </a:pPr>
            <a:r>
              <a:rPr lang="en-CA" dirty="0"/>
              <a:t>Who else</a:t>
            </a:r>
          </a:p>
          <a:p>
            <a:pPr marL="0" indent="0">
              <a:buFont typeface="Arial" panose="020B0604020202020204" pitchFamily="34" charset="0"/>
              <a:buNone/>
            </a:pPr>
            <a:endParaRPr lang="en-CA" dirty="0"/>
          </a:p>
          <a:p>
            <a:r>
              <a:rPr lang="en-CA" dirty="0"/>
              <a:t>Introductions – Various groups represented – </a:t>
            </a:r>
            <a:r>
              <a:rPr lang="en-CA" dirty="0">
                <a:solidFill>
                  <a:srgbClr val="FF0000"/>
                </a:solidFill>
              </a:rPr>
              <a:t>We should have specific names of institutions</a:t>
            </a:r>
            <a:r>
              <a:rPr lang="en-CA" baseline="0" dirty="0">
                <a:solidFill>
                  <a:srgbClr val="FF0000"/>
                </a:solidFill>
              </a:rPr>
              <a:t> or associations</a:t>
            </a:r>
            <a:endParaRPr lang="en-CA" dirty="0">
              <a:solidFill>
                <a:srgbClr val="FF0000"/>
              </a:solidFill>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lawyers who do a high volume of legal aid work</a:t>
            </a:r>
            <a:endParaRPr lang="en-CA"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those who have had an alternative fee arrangement, using current lists </a:t>
            </a:r>
            <a:endParaRPr lang="en-CA"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other panel members</a:t>
            </a:r>
            <a:endParaRPr lang="en-CA"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legal association representatives – 3 or 4 representatives</a:t>
            </a:r>
            <a:endParaRPr lang="en-CA"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preferred service providers</a:t>
            </a:r>
            <a:endParaRPr lang="en-CA"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open to all</a:t>
            </a:r>
            <a:endParaRPr lang="en-CA" sz="1200" kern="1200" dirty="0">
              <a:solidFill>
                <a:schemeClr val="tx1"/>
              </a:solidFill>
              <a:effectLst/>
              <a:latin typeface="+mn-lt"/>
              <a:ea typeface="+mn-ea"/>
              <a:cs typeface="+mn-cs"/>
            </a:endParaRPr>
          </a:p>
          <a:p>
            <a:endParaRPr lang="en-CA" dirty="0"/>
          </a:p>
        </p:txBody>
      </p:sp>
      <p:sp>
        <p:nvSpPr>
          <p:cNvPr id="4" name="Slide Number Placeholder 3"/>
          <p:cNvSpPr>
            <a:spLocks noGrp="1"/>
          </p:cNvSpPr>
          <p:nvPr>
            <p:ph type="sldNum" sz="quarter" idx="10"/>
          </p:nvPr>
        </p:nvSpPr>
        <p:spPr/>
        <p:txBody>
          <a:bodyPr/>
          <a:lstStyle/>
          <a:p>
            <a:fld id="{EBACA27B-6182-4773-BC6A-E3D4E22687DC}" type="slidenum">
              <a:rPr lang="en-CA" smtClean="0"/>
              <a:t>3</a:t>
            </a:fld>
            <a:endParaRPr lang="en-CA" dirty="0"/>
          </a:p>
        </p:txBody>
      </p:sp>
    </p:spTree>
    <p:extLst>
      <p:ext uri="{BB962C8B-B14F-4D97-AF65-F5344CB8AC3E}">
        <p14:creationId xmlns:p14="http://schemas.microsoft.com/office/powerpoint/2010/main" val="474768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EBACA27B-6182-4773-BC6A-E3D4E22687DC}" type="slidenum">
              <a:rPr lang="en-CA" smtClean="0"/>
              <a:t>9</a:t>
            </a:fld>
            <a:endParaRPr lang="en-CA" dirty="0"/>
          </a:p>
        </p:txBody>
      </p:sp>
    </p:spTree>
    <p:extLst>
      <p:ext uri="{BB962C8B-B14F-4D97-AF65-F5344CB8AC3E}">
        <p14:creationId xmlns:p14="http://schemas.microsoft.com/office/powerpoint/2010/main" val="21345912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EBACA27B-6182-4773-BC6A-E3D4E22687DC}" type="slidenum">
              <a:rPr lang="en-CA" smtClean="0"/>
              <a:t>14</a:t>
            </a:fld>
            <a:endParaRPr lang="en-CA" dirty="0"/>
          </a:p>
        </p:txBody>
      </p:sp>
    </p:spTree>
    <p:extLst>
      <p:ext uri="{BB962C8B-B14F-4D97-AF65-F5344CB8AC3E}">
        <p14:creationId xmlns:p14="http://schemas.microsoft.com/office/powerpoint/2010/main" val="348554110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gradFill flip="none" rotWithShape="1">
          <a:gsLst>
            <a:gs pos="8000">
              <a:schemeClr val="accent1">
                <a:lumMod val="20000"/>
                <a:lumOff val="80000"/>
              </a:schemeClr>
            </a:gs>
            <a:gs pos="37000">
              <a:schemeClr val="accent1">
                <a:lumMod val="60000"/>
                <a:lumOff val="40000"/>
              </a:schemeClr>
            </a:gs>
            <a:gs pos="66000">
              <a:schemeClr val="accent1"/>
            </a:gs>
            <a:gs pos="91000">
              <a:schemeClr val="accent1">
                <a:lumMod val="75000"/>
              </a:schemeClr>
            </a:gs>
          </a:gsLst>
          <a:path path="circle">
            <a:fillToRect l="100000" b="100000"/>
          </a:path>
          <a:tileRect t="-100000" r="-10000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59768" y="1847553"/>
            <a:ext cx="8220807" cy="1026658"/>
          </a:xfrm>
        </p:spPr>
        <p:txBody>
          <a:bodyPr anchor="ctr">
            <a:noAutofit/>
          </a:bodyPr>
          <a:lstStyle>
            <a:lvl1pPr algn="ctr">
              <a:lnSpc>
                <a:spcPct val="100000"/>
              </a:lnSpc>
              <a:defRPr sz="3600" b="1" i="0" spc="75" baseline="0">
                <a:solidFill>
                  <a:schemeClr val="bg1"/>
                </a:solidFill>
                <a:latin typeface="Century Schoolbook" charset="0"/>
                <a:ea typeface="Century Schoolbook" charset="0"/>
                <a:cs typeface="Century Schoolbook" charset="0"/>
              </a:defRPr>
            </a:lvl1pPr>
          </a:lstStyle>
          <a:p>
            <a:r>
              <a:rPr lang="en-US"/>
              <a:t>Click to edit Master title style</a:t>
            </a:r>
            <a:endParaRPr lang="en-US" dirty="0"/>
          </a:p>
        </p:txBody>
      </p:sp>
      <p:sp>
        <p:nvSpPr>
          <p:cNvPr id="3" name="Subtitle 2"/>
          <p:cNvSpPr>
            <a:spLocks noGrp="1"/>
          </p:cNvSpPr>
          <p:nvPr>
            <p:ph type="subTitle" idx="1"/>
          </p:nvPr>
        </p:nvSpPr>
        <p:spPr>
          <a:xfrm>
            <a:off x="1186847" y="2874210"/>
            <a:ext cx="6778870" cy="708001"/>
          </a:xfrm>
        </p:spPr>
        <p:txBody>
          <a:bodyPr>
            <a:noAutofit/>
          </a:bodyPr>
          <a:lstStyle>
            <a:lvl1pPr marL="0" indent="0" algn="ctr">
              <a:buNone/>
              <a:defRPr sz="2400" b="0" i="0">
                <a:solidFill>
                  <a:schemeClr val="bg1"/>
                </a:solidFill>
                <a:latin typeface="Century Schoolbook" charset="0"/>
                <a:ea typeface="Century Schoolbook" charset="0"/>
                <a:cs typeface="Century Schoolbook"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01192" y="527921"/>
            <a:ext cx="1937961" cy="1116828"/>
          </a:xfrm>
          <a:prstGeom prst="rect">
            <a:avLst/>
          </a:prstGeom>
        </p:spPr>
      </p:pic>
      <p:sp>
        <p:nvSpPr>
          <p:cNvPr id="9" name="Text Placeholder 8"/>
          <p:cNvSpPr>
            <a:spLocks noGrp="1"/>
          </p:cNvSpPr>
          <p:nvPr>
            <p:ph type="body" sz="quarter" idx="10" hasCustomPrompt="1"/>
          </p:nvPr>
        </p:nvSpPr>
        <p:spPr>
          <a:xfrm>
            <a:off x="1840160" y="4354116"/>
            <a:ext cx="5460022" cy="408384"/>
          </a:xfrm>
        </p:spPr>
        <p:txBody>
          <a:bodyPr>
            <a:normAutofit/>
          </a:bodyPr>
          <a:lstStyle>
            <a:lvl1pPr marL="0" indent="0" algn="ctr">
              <a:buNone/>
              <a:defRPr sz="1400" b="0" i="0" baseline="0">
                <a:solidFill>
                  <a:schemeClr val="bg1"/>
                </a:solidFill>
                <a:latin typeface="Arial" charset="0"/>
                <a:ea typeface="Arial" charset="0"/>
                <a:cs typeface="Arial" charset="0"/>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Date of presentation</a:t>
            </a:r>
          </a:p>
        </p:txBody>
      </p:sp>
      <p:pic>
        <p:nvPicPr>
          <p:cNvPr id="6" name="Picture 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34108" y="3702945"/>
            <a:ext cx="1020365" cy="1059555"/>
          </a:xfrm>
          <a:prstGeom prst="rect">
            <a:avLst/>
          </a:prstGeom>
        </p:spPr>
      </p:pic>
      <p:sp>
        <p:nvSpPr>
          <p:cNvPr id="8" name="Text Placeholder 8"/>
          <p:cNvSpPr>
            <a:spLocks noGrp="1"/>
          </p:cNvSpPr>
          <p:nvPr>
            <p:ph type="body" sz="quarter" idx="11"/>
          </p:nvPr>
        </p:nvSpPr>
        <p:spPr>
          <a:xfrm>
            <a:off x="1840160" y="3945732"/>
            <a:ext cx="5460022" cy="408384"/>
          </a:xfrm>
        </p:spPr>
        <p:txBody>
          <a:bodyPr>
            <a:normAutofit/>
          </a:bodyPr>
          <a:lstStyle>
            <a:lvl1pPr marL="0" indent="0" algn="ctr">
              <a:buNone/>
              <a:defRPr sz="1800" b="1" i="0" baseline="0">
                <a:solidFill>
                  <a:schemeClr val="bg1"/>
                </a:solidFill>
                <a:latin typeface="Arial" charset="0"/>
                <a:ea typeface="Arial" charset="0"/>
                <a:cs typeface="Arial" charset="0"/>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p:txBody>
      </p:sp>
    </p:spTree>
    <p:extLst>
      <p:ext uri="{BB962C8B-B14F-4D97-AF65-F5344CB8AC3E}">
        <p14:creationId xmlns:p14="http://schemas.microsoft.com/office/powerpoint/2010/main" val="1188546336"/>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201592"/>
            <a:ext cx="7890048" cy="379809"/>
          </a:xfrm>
        </p:spPr>
        <p:txBody>
          <a:bodyPr anchor="t">
            <a:normAutofit/>
          </a:bodyPr>
          <a:lstStyle>
            <a:lvl1pPr>
              <a:defRPr sz="1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049380" y="387976"/>
            <a:ext cx="5050971" cy="2583824"/>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29841" y="3652158"/>
            <a:ext cx="7890048" cy="749584"/>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8" name="Slide Number Placeholder 7"/>
          <p:cNvSpPr>
            <a:spLocks noGrp="1"/>
          </p:cNvSpPr>
          <p:nvPr>
            <p:ph type="sldNum" sz="quarter" idx="10"/>
          </p:nvPr>
        </p:nvSpPr>
        <p:spPr/>
        <p:txBody>
          <a:bodyPr/>
          <a:lstStyle/>
          <a:p>
            <a:fld id="{D0F7C431-8F7D-468D-9A94-D653CC8A1804}" type="slidenum">
              <a:rPr lang="en-CA" smtClean="0"/>
              <a:t>‹#›</a:t>
            </a:fld>
            <a:endParaRPr lang="en-CA"/>
          </a:p>
        </p:txBody>
      </p:sp>
    </p:spTree>
    <p:extLst>
      <p:ext uri="{BB962C8B-B14F-4D97-AF65-F5344CB8AC3E}">
        <p14:creationId xmlns:p14="http://schemas.microsoft.com/office/powerpoint/2010/main" val="4618687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Accent layout">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BEBA8EAE-BF5A-486C-A8C5-ECC9F3942E4B}">
                <a14:imgProps xmlns:a14="http://schemas.microsoft.com/office/drawing/2010/main">
                  <a14:imgLayer r:embed="rId3">
                    <a14:imgEffect>
                      <a14:brightnessContrast bright="5000" contrast="15000"/>
                    </a14:imgEffect>
                  </a14:imgLayer>
                </a14:imgProps>
              </a:ext>
              <a:ext uri="{28A0092B-C50C-407E-A947-70E740481C1C}">
                <a14:useLocalDpi xmlns:a14="http://schemas.microsoft.com/office/drawing/2010/main" val="0"/>
              </a:ext>
            </a:extLst>
          </a:blip>
          <a:srcRect t="7476" b="11019"/>
          <a:stretch/>
        </p:blipFill>
        <p:spPr>
          <a:xfrm>
            <a:off x="461702" y="627534"/>
            <a:ext cx="8208912" cy="3726414"/>
          </a:xfrm>
          <a:prstGeom prst="rect">
            <a:avLst/>
          </a:prstGeom>
          <a:effectLst>
            <a:outerShdw blurRad="190500" dist="127000" dir="2700000" algn="tl" rotWithShape="0">
              <a:prstClr val="black">
                <a:alpha val="40000"/>
              </a:prstClr>
            </a:outerShdw>
          </a:effectLst>
        </p:spPr>
      </p:pic>
      <p:sp>
        <p:nvSpPr>
          <p:cNvPr id="2" name="Title 1"/>
          <p:cNvSpPr>
            <a:spLocks noGrp="1"/>
          </p:cNvSpPr>
          <p:nvPr>
            <p:ph type="title"/>
          </p:nvPr>
        </p:nvSpPr>
        <p:spPr>
          <a:xfrm>
            <a:off x="698101" y="917756"/>
            <a:ext cx="7736114" cy="3145971"/>
          </a:xfrm>
        </p:spPr>
        <p:txBody>
          <a:bodyPr anchor="ctr"/>
          <a:lstStyle/>
          <a:p>
            <a:r>
              <a:rPr lang="en-US"/>
              <a:t>Click to edit Master title style</a:t>
            </a:r>
            <a:endParaRPr lang="en-CA" dirty="0"/>
          </a:p>
        </p:txBody>
      </p:sp>
      <p:sp>
        <p:nvSpPr>
          <p:cNvPr id="5" name="Slide Number Placeholder 4"/>
          <p:cNvSpPr>
            <a:spLocks noGrp="1"/>
          </p:cNvSpPr>
          <p:nvPr>
            <p:ph type="sldNum" sz="quarter" idx="10"/>
          </p:nvPr>
        </p:nvSpPr>
        <p:spPr/>
        <p:txBody>
          <a:bodyPr/>
          <a:lstStyle/>
          <a:p>
            <a:fld id="{D0F7C431-8F7D-468D-9A94-D653CC8A1804}" type="slidenum">
              <a:rPr lang="en-CA" smtClean="0"/>
              <a:t>‹#›</a:t>
            </a:fld>
            <a:endParaRPr lang="en-CA"/>
          </a:p>
        </p:txBody>
      </p:sp>
    </p:spTree>
    <p:extLst>
      <p:ext uri="{BB962C8B-B14F-4D97-AF65-F5344CB8AC3E}">
        <p14:creationId xmlns:p14="http://schemas.microsoft.com/office/powerpoint/2010/main" val="1622853272"/>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Final/Break Slide">
    <p:bg>
      <p:bgPr>
        <a:gradFill flip="none" rotWithShape="1">
          <a:gsLst>
            <a:gs pos="8000">
              <a:schemeClr val="accent1">
                <a:lumMod val="20000"/>
                <a:lumOff val="80000"/>
              </a:schemeClr>
            </a:gs>
            <a:gs pos="37000">
              <a:schemeClr val="accent1">
                <a:lumMod val="60000"/>
                <a:lumOff val="40000"/>
              </a:schemeClr>
            </a:gs>
            <a:gs pos="91000">
              <a:schemeClr val="accent1">
                <a:lumMod val="75000"/>
              </a:schemeClr>
            </a:gs>
            <a:gs pos="66000">
              <a:schemeClr val="accent1"/>
            </a:gs>
          </a:gsLst>
          <a:path path="circle">
            <a:fillToRect l="100000" b="100000"/>
          </a:path>
          <a:tileRect t="-100000" r="-10000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3314701"/>
            <a:ext cx="6858000" cy="950627"/>
          </a:xfrm>
        </p:spPr>
        <p:txBody>
          <a:bodyPr anchor="ctr">
            <a:normAutofit/>
          </a:bodyPr>
          <a:lstStyle>
            <a:lvl1pPr algn="ctr">
              <a:defRPr sz="2700" b="1" spc="75" baseline="0">
                <a:solidFill>
                  <a:schemeClr val="bg1"/>
                </a:solidFill>
              </a:defRPr>
            </a:lvl1pPr>
          </a:lstStyle>
          <a:p>
            <a:r>
              <a:rPr lang="en-US"/>
              <a:t>Click to edit Master title style</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55008" y="1423271"/>
            <a:ext cx="2433985" cy="1402682"/>
          </a:xfrm>
          <a:prstGeom prst="rect">
            <a:avLst/>
          </a:prstGeom>
        </p:spPr>
      </p:pic>
    </p:spTree>
    <p:extLst>
      <p:ext uri="{BB962C8B-B14F-4D97-AF65-F5344CB8AC3E}">
        <p14:creationId xmlns:p14="http://schemas.microsoft.com/office/powerpoint/2010/main" val="105141957"/>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bg>
      <p:bgPr>
        <a:gradFill>
          <a:gsLst>
            <a:gs pos="50000">
              <a:schemeClr val="bg1"/>
            </a:gs>
            <a:gs pos="80000">
              <a:schemeClr val="bg1">
                <a:lumMod val="95000"/>
              </a:schemeClr>
            </a:gs>
            <a:gs pos="100000">
              <a:schemeClr val="bg1">
                <a:lumMod val="85000"/>
              </a:schemeClr>
            </a:gs>
          </a:gsLst>
          <a:path path="circle">
            <a:fillToRect l="100000" t="100000"/>
          </a:path>
        </a:gradFill>
        <a:effectLst/>
      </p:bgPr>
    </p:bg>
    <p:spTree>
      <p:nvGrpSpPr>
        <p:cNvPr id="1" name=""/>
        <p:cNvGrpSpPr/>
        <p:nvPr/>
      </p:nvGrpSpPr>
      <p:grpSpPr>
        <a:xfrm>
          <a:off x="0" y="0"/>
          <a:ext cx="0" cy="0"/>
          <a:chOff x="0" y="0"/>
          <a:chExt cx="0" cy="0"/>
        </a:xfrm>
      </p:grpSpPr>
      <p:pic>
        <p:nvPicPr>
          <p:cNvPr id="7" name="Picture 6"/>
          <p:cNvPicPr>
            <a:picLocks noChangeAspect="1"/>
          </p:cNvPicPr>
          <p:nvPr/>
        </p:nvPicPr>
        <p:blipFill>
          <a:blip r:embed="rId2"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657148" y="195486"/>
            <a:ext cx="3235332" cy="4785996"/>
          </a:xfrm>
          <a:prstGeom prst="rect">
            <a:avLst/>
          </a:prstGeom>
        </p:spPr>
      </p:pic>
      <p:sp>
        <p:nvSpPr>
          <p:cNvPr id="2" name="Title 1"/>
          <p:cNvSpPr>
            <a:spLocks noGrp="1"/>
          </p:cNvSpPr>
          <p:nvPr>
            <p:ph type="title"/>
          </p:nvPr>
        </p:nvSpPr>
        <p:spPr>
          <a:xfrm>
            <a:off x="623888" y="986180"/>
            <a:ext cx="7886700" cy="1745550"/>
          </a:xfrm>
        </p:spPr>
        <p:txBody>
          <a:bodyPr anchor="b">
            <a:normAutofit/>
          </a:bodyPr>
          <a:lstStyle>
            <a:lvl1pPr>
              <a:defRPr sz="4050" b="1" i="0" spc="0" baseline="0"/>
            </a:lvl1pPr>
          </a:lstStyle>
          <a:p>
            <a:r>
              <a:rPr lang="en-US"/>
              <a:t>Click to edit Master title style</a:t>
            </a:r>
            <a:endParaRPr lang="en-US" dirty="0"/>
          </a:p>
        </p:txBody>
      </p:sp>
      <p:sp>
        <p:nvSpPr>
          <p:cNvPr id="3" name="Text Placeholder 2"/>
          <p:cNvSpPr>
            <a:spLocks noGrp="1"/>
          </p:cNvSpPr>
          <p:nvPr>
            <p:ph type="body" idx="1"/>
          </p:nvPr>
        </p:nvSpPr>
        <p:spPr>
          <a:xfrm>
            <a:off x="623888" y="2811790"/>
            <a:ext cx="7886700" cy="142126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8" name="Slide Number Placeholder 7"/>
          <p:cNvSpPr>
            <a:spLocks noGrp="1"/>
          </p:cNvSpPr>
          <p:nvPr>
            <p:ph type="sldNum" sz="quarter" idx="10"/>
          </p:nvPr>
        </p:nvSpPr>
        <p:spPr/>
        <p:txBody>
          <a:bodyPr/>
          <a:lstStyle/>
          <a:p>
            <a:fld id="{D0F7C431-8F7D-468D-9A94-D653CC8A1804}" type="slidenum">
              <a:rPr lang="en-CA" smtClean="0"/>
              <a:t>‹#›</a:t>
            </a:fld>
            <a:endParaRPr lang="en-CA"/>
          </a:p>
        </p:txBody>
      </p:sp>
    </p:spTree>
    <p:extLst>
      <p:ext uri="{BB962C8B-B14F-4D97-AF65-F5344CB8AC3E}">
        <p14:creationId xmlns:p14="http://schemas.microsoft.com/office/powerpoint/2010/main" val="53847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0"/>
          </p:nvPr>
        </p:nvSpPr>
        <p:spPr/>
        <p:txBody>
          <a:bodyPr/>
          <a:lstStyle/>
          <a:p>
            <a:fld id="{D0F7C431-8F7D-468D-9A94-D653CC8A1804}" type="slidenum">
              <a:rPr lang="en-CA" smtClean="0"/>
              <a:t>‹#›</a:t>
            </a:fld>
            <a:endParaRPr lang="en-CA"/>
          </a:p>
        </p:txBody>
      </p:sp>
    </p:spTree>
    <p:extLst>
      <p:ext uri="{BB962C8B-B14F-4D97-AF65-F5344CB8AC3E}">
        <p14:creationId xmlns:p14="http://schemas.microsoft.com/office/powerpoint/2010/main" val="3073145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ontent only">
    <p:spTree>
      <p:nvGrpSpPr>
        <p:cNvPr id="1" name=""/>
        <p:cNvGrpSpPr/>
        <p:nvPr/>
      </p:nvGrpSpPr>
      <p:grpSpPr>
        <a:xfrm>
          <a:off x="0" y="0"/>
          <a:ext cx="0" cy="0"/>
          <a:chOff x="0" y="0"/>
          <a:chExt cx="0" cy="0"/>
        </a:xfrm>
      </p:grpSpPr>
      <p:sp>
        <p:nvSpPr>
          <p:cNvPr id="7" name="Content Placeholder 2"/>
          <p:cNvSpPr>
            <a:spLocks noGrp="1"/>
          </p:cNvSpPr>
          <p:nvPr>
            <p:ph idx="1"/>
          </p:nvPr>
        </p:nvSpPr>
        <p:spPr>
          <a:xfrm>
            <a:off x="467544" y="465516"/>
            <a:ext cx="8208912" cy="398952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3"/>
          <p:cNvSpPr>
            <a:spLocks noGrp="1"/>
          </p:cNvSpPr>
          <p:nvPr>
            <p:ph type="sldNum" sz="quarter" idx="10"/>
          </p:nvPr>
        </p:nvSpPr>
        <p:spPr/>
        <p:txBody>
          <a:bodyPr/>
          <a:lstStyle/>
          <a:p>
            <a:fld id="{D0F7C431-8F7D-468D-9A94-D653CC8A1804}" type="slidenum">
              <a:rPr lang="en-CA" smtClean="0"/>
              <a:t>‹#›</a:t>
            </a:fld>
            <a:endParaRPr lang="en-CA"/>
          </a:p>
        </p:txBody>
      </p:sp>
    </p:spTree>
    <p:extLst>
      <p:ext uri="{BB962C8B-B14F-4D97-AF65-F5344CB8AC3E}">
        <p14:creationId xmlns:p14="http://schemas.microsoft.com/office/powerpoint/2010/main" val="337168289"/>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a:t>Click to edit Master title style</a:t>
            </a:r>
            <a:endParaRPr lang="en-US" dirty="0"/>
          </a:p>
        </p:txBody>
      </p:sp>
      <p:sp>
        <p:nvSpPr>
          <p:cNvPr id="3" name="Content Placeholder 2"/>
          <p:cNvSpPr>
            <a:spLocks noGrp="1"/>
          </p:cNvSpPr>
          <p:nvPr>
            <p:ph sz="half" idx="1"/>
          </p:nvPr>
        </p:nvSpPr>
        <p:spPr>
          <a:xfrm>
            <a:off x="461702" y="1101213"/>
            <a:ext cx="3972413" cy="332927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Content Placeholder 2"/>
          <p:cNvSpPr>
            <a:spLocks noGrp="1"/>
          </p:cNvSpPr>
          <p:nvPr>
            <p:ph sz="half" idx="13"/>
          </p:nvPr>
        </p:nvSpPr>
        <p:spPr>
          <a:xfrm>
            <a:off x="4692618" y="1101211"/>
            <a:ext cx="3972413" cy="332927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Slide Number Placeholder 9"/>
          <p:cNvSpPr>
            <a:spLocks noGrp="1"/>
          </p:cNvSpPr>
          <p:nvPr>
            <p:ph type="sldNum" sz="quarter" idx="14"/>
          </p:nvPr>
        </p:nvSpPr>
        <p:spPr/>
        <p:txBody>
          <a:bodyPr/>
          <a:lstStyle/>
          <a:p>
            <a:fld id="{D0F7C431-8F7D-468D-9A94-D653CC8A1804}" type="slidenum">
              <a:rPr lang="en-CA" smtClean="0"/>
              <a:t>‹#›</a:t>
            </a:fld>
            <a:endParaRPr lang="en-CA"/>
          </a:p>
        </p:txBody>
      </p:sp>
    </p:spTree>
    <p:extLst>
      <p:ext uri="{BB962C8B-B14F-4D97-AF65-F5344CB8AC3E}">
        <p14:creationId xmlns:p14="http://schemas.microsoft.com/office/powerpoint/2010/main" val="17255724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61701" y="830887"/>
            <a:ext cx="4059498" cy="429986"/>
          </a:xfrm>
        </p:spPr>
        <p:txBody>
          <a:bodyPr anchor="t"/>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61701" y="1351531"/>
            <a:ext cx="4059499" cy="3149713"/>
          </a:xfrm>
        </p:spPr>
        <p:txBody>
          <a:bodyPr/>
          <a:lstStyle>
            <a:lvl1pPr>
              <a:defRPr sz="1800"/>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2"/>
          <p:cNvSpPr>
            <a:spLocks noGrp="1"/>
          </p:cNvSpPr>
          <p:nvPr>
            <p:ph type="body" idx="13"/>
          </p:nvPr>
        </p:nvSpPr>
        <p:spPr>
          <a:xfrm>
            <a:off x="4670844" y="830887"/>
            <a:ext cx="3994186" cy="429986"/>
          </a:xfrm>
        </p:spPr>
        <p:txBody>
          <a:bodyPr anchor="t"/>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3" name="Content Placeholder 3"/>
          <p:cNvSpPr>
            <a:spLocks noGrp="1"/>
          </p:cNvSpPr>
          <p:nvPr>
            <p:ph sz="half" idx="14"/>
          </p:nvPr>
        </p:nvSpPr>
        <p:spPr>
          <a:xfrm>
            <a:off x="4670844" y="1351531"/>
            <a:ext cx="3994186" cy="3149713"/>
          </a:xfrm>
        </p:spPr>
        <p:txBody>
          <a:bodyPr/>
          <a:lstStyle>
            <a:lvl1pPr>
              <a:defRPr sz="1800"/>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Title Placeholder 1"/>
          <p:cNvSpPr>
            <a:spLocks noGrp="1"/>
          </p:cNvSpPr>
          <p:nvPr>
            <p:ph type="title"/>
          </p:nvPr>
        </p:nvSpPr>
        <p:spPr>
          <a:xfrm>
            <a:off x="461703" y="273846"/>
            <a:ext cx="8203328" cy="466384"/>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16" name="Slide Number Placeholder 15"/>
          <p:cNvSpPr>
            <a:spLocks noGrp="1"/>
          </p:cNvSpPr>
          <p:nvPr>
            <p:ph type="sldNum" sz="quarter" idx="15"/>
          </p:nvPr>
        </p:nvSpPr>
        <p:spPr/>
        <p:txBody>
          <a:bodyPr/>
          <a:lstStyle/>
          <a:p>
            <a:fld id="{D0F7C431-8F7D-468D-9A94-D653CC8A1804}" type="slidenum">
              <a:rPr lang="en-CA" smtClean="0"/>
              <a:t>‹#›</a:t>
            </a:fld>
            <a:endParaRPr lang="en-CA"/>
          </a:p>
        </p:txBody>
      </p:sp>
    </p:spTree>
    <p:extLst>
      <p:ext uri="{BB962C8B-B14F-4D97-AF65-F5344CB8AC3E}">
        <p14:creationId xmlns:p14="http://schemas.microsoft.com/office/powerpoint/2010/main" val="20767795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Slide Number Placeholder 5"/>
          <p:cNvSpPr>
            <a:spLocks noGrp="1"/>
          </p:cNvSpPr>
          <p:nvPr>
            <p:ph type="sldNum" sz="quarter" idx="10"/>
          </p:nvPr>
        </p:nvSpPr>
        <p:spPr/>
        <p:txBody>
          <a:bodyPr/>
          <a:lstStyle/>
          <a:p>
            <a:fld id="{D0F7C431-8F7D-468D-9A94-D653CC8A1804}" type="slidenum">
              <a:rPr lang="en-CA" smtClean="0"/>
              <a:t>‹#›</a:t>
            </a:fld>
            <a:endParaRPr lang="en-CA"/>
          </a:p>
        </p:txBody>
      </p:sp>
    </p:spTree>
    <p:extLst>
      <p:ext uri="{BB962C8B-B14F-4D97-AF65-F5344CB8AC3E}">
        <p14:creationId xmlns:p14="http://schemas.microsoft.com/office/powerpoint/2010/main" val="13825351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p>
            <a:fld id="{D0F7C431-8F7D-468D-9A94-D653CC8A1804}" type="slidenum">
              <a:rPr lang="en-CA" smtClean="0"/>
              <a:t>‹#›</a:t>
            </a:fld>
            <a:endParaRPr lang="en-CA"/>
          </a:p>
        </p:txBody>
      </p:sp>
    </p:spTree>
    <p:extLst>
      <p:ext uri="{BB962C8B-B14F-4D97-AF65-F5344CB8AC3E}">
        <p14:creationId xmlns:p14="http://schemas.microsoft.com/office/powerpoint/2010/main" val="494466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3887391" y="740571"/>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8" name="Slide Number Placeholder 7"/>
          <p:cNvSpPr>
            <a:spLocks noGrp="1"/>
          </p:cNvSpPr>
          <p:nvPr>
            <p:ph type="sldNum" sz="quarter" idx="10"/>
          </p:nvPr>
        </p:nvSpPr>
        <p:spPr/>
        <p:txBody>
          <a:bodyPr/>
          <a:lstStyle/>
          <a:p>
            <a:fld id="{D0F7C431-8F7D-468D-9A94-D653CC8A1804}" type="slidenum">
              <a:rPr lang="en-CA" smtClean="0"/>
              <a:t>‹#›</a:t>
            </a:fld>
            <a:endParaRPr lang="en-CA"/>
          </a:p>
        </p:txBody>
      </p:sp>
    </p:spTree>
    <p:extLst>
      <p:ext uri="{BB962C8B-B14F-4D97-AF65-F5344CB8AC3E}">
        <p14:creationId xmlns:p14="http://schemas.microsoft.com/office/powerpoint/2010/main" val="1875865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0000">
              <a:schemeClr val="bg1"/>
            </a:gs>
            <a:gs pos="80000">
              <a:schemeClr val="bg1">
                <a:lumMod val="95000"/>
              </a:schemeClr>
            </a:gs>
            <a:gs pos="100000">
              <a:schemeClr val="bg1">
                <a:lumMod val="85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1703" y="383595"/>
            <a:ext cx="8203328" cy="466384"/>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461702" y="1101212"/>
            <a:ext cx="8203329" cy="341091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8" name="Straight Connector 7"/>
          <p:cNvCxnSpPr/>
          <p:nvPr/>
        </p:nvCxnSpPr>
        <p:spPr>
          <a:xfrm>
            <a:off x="1" y="4782182"/>
            <a:ext cx="1854997" cy="0"/>
          </a:xfrm>
          <a:prstGeom prst="line">
            <a:avLst/>
          </a:prstGeom>
          <a:ln w="12700">
            <a:gradFill flip="none" rotWithShape="1">
              <a:gsLst>
                <a:gs pos="0">
                  <a:schemeClr val="accent1">
                    <a:lumMod val="50000"/>
                  </a:schemeClr>
                </a:gs>
                <a:gs pos="19000">
                  <a:schemeClr val="accent1">
                    <a:lumMod val="75000"/>
                  </a:schemeClr>
                </a:gs>
                <a:gs pos="39000">
                  <a:schemeClr val="accent1"/>
                </a:gs>
                <a:gs pos="80000">
                  <a:schemeClr val="accent1">
                    <a:lumMod val="40000"/>
                    <a:lumOff val="60000"/>
                  </a:schemeClr>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1" name="Slide Number Placeholder 10"/>
          <p:cNvSpPr>
            <a:spLocks noGrp="1"/>
          </p:cNvSpPr>
          <p:nvPr>
            <p:ph type="sldNum" sz="quarter" idx="4"/>
          </p:nvPr>
        </p:nvSpPr>
        <p:spPr>
          <a:xfrm>
            <a:off x="6922407" y="4757087"/>
            <a:ext cx="2057400" cy="273844"/>
          </a:xfrm>
          <a:prstGeom prst="rect">
            <a:avLst/>
          </a:prstGeom>
        </p:spPr>
        <p:txBody>
          <a:bodyPr vert="horz" lIns="91440" tIns="45720" rIns="91440" bIns="45720" rtlCol="0" anchor="ctr"/>
          <a:lstStyle>
            <a:lvl1pPr algn="r">
              <a:defRPr sz="900" b="1" i="0">
                <a:solidFill>
                  <a:schemeClr val="tx1">
                    <a:tint val="75000"/>
                  </a:schemeClr>
                </a:solidFill>
                <a:latin typeface="+mj-lt"/>
              </a:defRPr>
            </a:lvl1pPr>
          </a:lstStyle>
          <a:p>
            <a:fld id="{D0F7C431-8F7D-468D-9A94-D653CC8A1804}" type="slidenum">
              <a:rPr lang="en-CA" smtClean="0"/>
              <a:t>‹#›</a:t>
            </a:fld>
            <a:endParaRPr lang="en-CA"/>
          </a:p>
        </p:txBody>
      </p:sp>
      <p:sp>
        <p:nvSpPr>
          <p:cNvPr id="9" name="TextBox 8"/>
          <p:cNvSpPr txBox="1"/>
          <p:nvPr userDrawn="1"/>
        </p:nvSpPr>
        <p:spPr>
          <a:xfrm>
            <a:off x="184049" y="4847295"/>
            <a:ext cx="1598213" cy="215444"/>
          </a:xfrm>
          <a:prstGeom prst="rect">
            <a:avLst/>
          </a:prstGeom>
          <a:noFill/>
        </p:spPr>
        <p:txBody>
          <a:bodyPr wrap="square" rtlCol="0">
            <a:spAutoFit/>
          </a:bodyPr>
          <a:lstStyle/>
          <a:p>
            <a:r>
              <a:rPr lang="en-CA" sz="800" b="1" dirty="0" smtClean="0">
                <a:solidFill>
                  <a:schemeClr val="bg2">
                    <a:lumMod val="75000"/>
                  </a:schemeClr>
                </a:solidFill>
                <a:latin typeface="Adobe Garamond Pro" panose="02020502060506020403" pitchFamily="18" charset="0"/>
              </a:rPr>
              <a:t>AIDE JURIDIQUE ONTARIO</a:t>
            </a:r>
            <a:endParaRPr lang="en-CA" sz="800" b="1" dirty="0">
              <a:solidFill>
                <a:schemeClr val="bg2">
                  <a:lumMod val="75000"/>
                </a:schemeClr>
              </a:solidFill>
              <a:latin typeface="Adobe Garamond Pro" panose="02020502060506020403" pitchFamily="18" charset="0"/>
            </a:endParaRPr>
          </a:p>
        </p:txBody>
      </p:sp>
    </p:spTree>
    <p:extLst>
      <p:ext uri="{BB962C8B-B14F-4D97-AF65-F5344CB8AC3E}">
        <p14:creationId xmlns:p14="http://schemas.microsoft.com/office/powerpoint/2010/main" val="1068254408"/>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Lst>
  <p:hf hdr="0" ftr="0" dt="0"/>
  <p:txStyles>
    <p:titleStyle>
      <a:lvl1pPr algn="l" defTabSz="685800" rtl="0" eaLnBrk="1" latinLnBrk="0" hangingPunct="1">
        <a:lnSpc>
          <a:spcPct val="90000"/>
        </a:lnSpc>
        <a:spcBef>
          <a:spcPct val="0"/>
        </a:spcBef>
        <a:buNone/>
        <a:defRPr sz="2800" b="1" i="0" kern="1200">
          <a:solidFill>
            <a:schemeClr val="accent1"/>
          </a:solidFill>
          <a:latin typeface="Century Schoolbook" charset="0"/>
          <a:ea typeface="Century Schoolbook" charset="0"/>
          <a:cs typeface="Century Schoolbook" charset="0"/>
        </a:defRPr>
      </a:lvl1pPr>
    </p:titleStyle>
    <p:bodyStyle>
      <a:lvl1pPr marL="171450" indent="-171450" algn="l" defTabSz="685800" rtl="0" eaLnBrk="1" latinLnBrk="0" hangingPunct="1">
        <a:lnSpc>
          <a:spcPct val="100000"/>
        </a:lnSpc>
        <a:spcBef>
          <a:spcPts val="750"/>
        </a:spcBef>
        <a:spcAft>
          <a:spcPts val="600"/>
        </a:spcAft>
        <a:buClr>
          <a:schemeClr val="accent3"/>
        </a:buClr>
        <a:buFont typeface="Wingdings" panose="05000000000000000000" pitchFamily="2" charset="2"/>
        <a:buChar char="§"/>
        <a:defRPr sz="2400" b="0" i="0" kern="1200">
          <a:solidFill>
            <a:schemeClr val="tx1"/>
          </a:solidFill>
          <a:latin typeface="Arial" charset="0"/>
          <a:ea typeface="Arial" charset="0"/>
          <a:cs typeface="Arial" charset="0"/>
        </a:defRPr>
      </a:lvl1pPr>
      <a:lvl2pPr marL="514350" indent="-171450" algn="l" defTabSz="685800" rtl="0" eaLnBrk="1" latinLnBrk="0" hangingPunct="1">
        <a:lnSpc>
          <a:spcPct val="100000"/>
        </a:lnSpc>
        <a:spcBef>
          <a:spcPts val="375"/>
        </a:spcBef>
        <a:spcAft>
          <a:spcPts val="600"/>
        </a:spcAft>
        <a:buFont typeface="Arial" panose="020B0604020202020204" pitchFamily="34" charset="0"/>
        <a:buChar char="•"/>
        <a:defRPr sz="2000" b="0" i="0" kern="1200">
          <a:solidFill>
            <a:schemeClr val="tx1"/>
          </a:solidFill>
          <a:latin typeface="Arial" charset="0"/>
          <a:ea typeface="Arial" charset="0"/>
          <a:cs typeface="Arial" charset="0"/>
        </a:defRPr>
      </a:lvl2pPr>
      <a:lvl3pPr marL="857250" indent="-171450" algn="l" defTabSz="685800" rtl="0" eaLnBrk="1" latinLnBrk="0" hangingPunct="1">
        <a:lnSpc>
          <a:spcPct val="100000"/>
        </a:lnSpc>
        <a:spcBef>
          <a:spcPts val="375"/>
        </a:spcBef>
        <a:spcAft>
          <a:spcPts val="600"/>
        </a:spcAft>
        <a:buFont typeface="Arial" panose="020B0604020202020204" pitchFamily="34" charset="0"/>
        <a:buChar char="•"/>
        <a:defRPr sz="1800" b="0" i="0" kern="1200">
          <a:solidFill>
            <a:schemeClr val="tx1"/>
          </a:solidFill>
          <a:latin typeface="Arial" charset="0"/>
          <a:ea typeface="Arial" charset="0"/>
          <a:cs typeface="Arial" charset="0"/>
        </a:defRPr>
      </a:lvl3pPr>
      <a:lvl4pPr marL="1200150" indent="-171450" algn="l" defTabSz="685800" rtl="0" eaLnBrk="1" latinLnBrk="0" hangingPunct="1">
        <a:lnSpc>
          <a:spcPct val="100000"/>
        </a:lnSpc>
        <a:spcBef>
          <a:spcPts val="375"/>
        </a:spcBef>
        <a:spcAft>
          <a:spcPts val="600"/>
        </a:spcAft>
        <a:buFont typeface="Arial" panose="020B0604020202020204" pitchFamily="34" charset="0"/>
        <a:buChar char="•"/>
        <a:defRPr sz="1600" b="0" i="0" kern="1200">
          <a:solidFill>
            <a:schemeClr val="tx1"/>
          </a:solidFill>
          <a:latin typeface="Arial" charset="0"/>
          <a:ea typeface="Arial" charset="0"/>
          <a:cs typeface="Arial" charset="0"/>
        </a:defRPr>
      </a:lvl4pPr>
      <a:lvl5pPr marL="1543050" indent="-171450" algn="l" defTabSz="685800" rtl="0" eaLnBrk="1" latinLnBrk="0" hangingPunct="1">
        <a:lnSpc>
          <a:spcPct val="100000"/>
        </a:lnSpc>
        <a:spcBef>
          <a:spcPts val="375"/>
        </a:spcBef>
        <a:spcAft>
          <a:spcPts val="600"/>
        </a:spcAft>
        <a:buFont typeface="Arial" panose="020B0604020202020204" pitchFamily="34" charset="0"/>
        <a:buChar char="•"/>
        <a:defRPr sz="1400" b="0" i="0" kern="1200">
          <a:solidFill>
            <a:schemeClr val="tx1"/>
          </a:solidFill>
          <a:latin typeface="Arial" charset="0"/>
          <a:ea typeface="Arial" charset="0"/>
          <a:cs typeface="Arial"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notesSlide" Target="../notesSlides/notesSlide1.xml"/><Relationship Id="rId5" Type="http://schemas.openxmlformats.org/officeDocument/2006/relationships/slideLayout" Target="../slideLayouts/slideLayout1.xml"/><Relationship Id="rId4" Type="http://schemas.openxmlformats.org/officeDocument/2006/relationships/tags" Target="../tags/tag4.xml"/></Relationships>
</file>

<file path=ppt/slides/_rels/slide10.xml.rels><?xml version="1.0" encoding="UTF-8" standalone="yes"?>
<Relationships xmlns="http://schemas.openxmlformats.org/package/2006/relationships"><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tags" Target="../tags/tag29.xml"/><Relationship Id="rId4"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tags" Target="../tags/tag34.xml"/><Relationship Id="rId2" Type="http://schemas.openxmlformats.org/officeDocument/2006/relationships/tags" Target="../tags/tag33.xml"/><Relationship Id="rId1" Type="http://schemas.openxmlformats.org/officeDocument/2006/relationships/tags" Target="../tags/tag32.xml"/><Relationship Id="rId4"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tags" Target="../tags/tag37.xml"/><Relationship Id="rId2" Type="http://schemas.openxmlformats.org/officeDocument/2006/relationships/tags" Target="../tags/tag36.xml"/><Relationship Id="rId1" Type="http://schemas.openxmlformats.org/officeDocument/2006/relationships/tags" Target="../tags/tag35.xml"/><Relationship Id="rId4"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tags" Target="../tags/tag40.xml"/><Relationship Id="rId2" Type="http://schemas.openxmlformats.org/officeDocument/2006/relationships/tags" Target="../tags/tag39.xml"/><Relationship Id="rId1" Type="http://schemas.openxmlformats.org/officeDocument/2006/relationships/tags" Target="../tags/tag38.xml"/><Relationship Id="rId4"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tags" Target="../tags/tag43.xml"/><Relationship Id="rId2" Type="http://schemas.openxmlformats.org/officeDocument/2006/relationships/tags" Target="../tags/tag42.xml"/><Relationship Id="rId1" Type="http://schemas.openxmlformats.org/officeDocument/2006/relationships/tags" Target="../tags/tag41.xml"/><Relationship Id="rId5" Type="http://schemas.openxmlformats.org/officeDocument/2006/relationships/notesSlide" Target="../notesSlides/notesSlide5.xml"/><Relationship Id="rId4"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tags" Target="../tags/tag46.xml"/><Relationship Id="rId2" Type="http://schemas.openxmlformats.org/officeDocument/2006/relationships/tags" Target="../tags/tag45.xml"/><Relationship Id="rId1" Type="http://schemas.openxmlformats.org/officeDocument/2006/relationships/tags" Target="../tags/tag44.xml"/><Relationship Id="rId4"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tags" Target="../tags/tag47.xml"/><Relationship Id="rId4"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tags" Target="../tags/tag52.xml"/><Relationship Id="rId2" Type="http://schemas.openxmlformats.org/officeDocument/2006/relationships/tags" Target="../tags/tag51.xml"/><Relationship Id="rId1" Type="http://schemas.openxmlformats.org/officeDocument/2006/relationships/tags" Target="../tags/tag50.xml"/><Relationship Id="rId4"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54.xml"/><Relationship Id="rId1" Type="http://schemas.openxmlformats.org/officeDocument/2006/relationships/tags" Target="../tags/tag53.xml"/><Relationship Id="rId4" Type="http://schemas.openxmlformats.org/officeDocument/2006/relationships/hyperlink" Target="mailto:TariffConsult20-21@lao.on.ca" TargetMode="External"/></Relationships>
</file>

<file path=ppt/slides/_rels/slide2.xml.rels><?xml version="1.0" encoding="UTF-8" standalone="yes"?>
<Relationships xmlns="http://schemas.openxmlformats.org/package/2006/relationships"><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tags" Target="../tags/tag5.xml"/><Relationship Id="rId6" Type="http://schemas.openxmlformats.org/officeDocument/2006/relationships/comments" Target="../comments/comment1.xml"/><Relationship Id="rId5" Type="http://schemas.openxmlformats.org/officeDocument/2006/relationships/notesSlide" Target="../notesSlides/notesSlide2.xml"/><Relationship Id="rId4"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tags" Target="../tags/tag8.xml"/><Relationship Id="rId5" Type="http://schemas.openxmlformats.org/officeDocument/2006/relationships/notesSlide" Target="../notesSlides/notesSlide3.xml"/><Relationship Id="rId4"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tags" Target="../tags/tag13.xml"/><Relationship Id="rId2" Type="http://schemas.openxmlformats.org/officeDocument/2006/relationships/tags" Target="../tags/tag12.xml"/><Relationship Id="rId1" Type="http://schemas.openxmlformats.org/officeDocument/2006/relationships/tags" Target="../tags/tag11.xml"/><Relationship Id="rId4"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tags" Target="../tags/tag16.xml"/><Relationship Id="rId2" Type="http://schemas.openxmlformats.org/officeDocument/2006/relationships/tags" Target="../tags/tag15.xml"/><Relationship Id="rId1" Type="http://schemas.openxmlformats.org/officeDocument/2006/relationships/tags" Target="../tags/tag14.xml"/><Relationship Id="rId4"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tags" Target="../tags/tag19.xml"/><Relationship Id="rId2" Type="http://schemas.openxmlformats.org/officeDocument/2006/relationships/tags" Target="../tags/tag18.xml"/><Relationship Id="rId1" Type="http://schemas.openxmlformats.org/officeDocument/2006/relationships/tags" Target="../tags/tag17.xml"/><Relationship Id="rId4"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tags" Target="../tags/tag22.xml"/><Relationship Id="rId2" Type="http://schemas.openxmlformats.org/officeDocument/2006/relationships/tags" Target="../tags/tag21.xml"/><Relationship Id="rId1" Type="http://schemas.openxmlformats.org/officeDocument/2006/relationships/tags" Target="../tags/tag20.xml"/><Relationship Id="rId4"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tags" Target="../tags/tag25.xml"/><Relationship Id="rId2" Type="http://schemas.openxmlformats.org/officeDocument/2006/relationships/tags" Target="../tags/tag24.xml"/><Relationship Id="rId1" Type="http://schemas.openxmlformats.org/officeDocument/2006/relationships/tags" Target="../tags/tag23.xml"/><Relationship Id="rId4"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tags" Target="../tags/tag28.xml"/><Relationship Id="rId2" Type="http://schemas.openxmlformats.org/officeDocument/2006/relationships/tags" Target="../tags/tag27.xml"/><Relationship Id="rId1" Type="http://schemas.openxmlformats.org/officeDocument/2006/relationships/tags" Target="../tags/tag26.xml"/><Relationship Id="rId5" Type="http://schemas.openxmlformats.org/officeDocument/2006/relationships/notesSlide" Target="../notesSlides/notesSlide4.xml"/><Relationship Id="rId4"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custDataLst>
              <p:tags r:id="rId1"/>
            </p:custDataLst>
          </p:nvPr>
        </p:nvSpPr>
        <p:spPr/>
        <p:txBody>
          <a:bodyPr/>
          <a:lstStyle/>
          <a:p>
            <a:r>
              <a:rPr lang="en-US" dirty="0"/>
              <a:t>Consultations sur le </a:t>
            </a:r>
            <a:r>
              <a:rPr lang="en-US" dirty="0" err="1"/>
              <a:t>tarif</a:t>
            </a:r>
            <a:endParaRPr lang="en-US" dirty="0"/>
          </a:p>
        </p:txBody>
      </p:sp>
      <p:sp>
        <p:nvSpPr>
          <p:cNvPr id="5" name="Subtitle 4"/>
          <p:cNvSpPr>
            <a:spLocks noGrp="1"/>
          </p:cNvSpPr>
          <p:nvPr>
            <p:ph type="subTitle" idx="1"/>
            <p:custDataLst>
              <p:tags r:id="rId2"/>
            </p:custDataLst>
          </p:nvPr>
        </p:nvSpPr>
        <p:spPr>
          <a:xfrm>
            <a:off x="1180736" y="2874210"/>
            <a:ext cx="6778870" cy="708001"/>
          </a:xfrm>
        </p:spPr>
        <p:txBody>
          <a:bodyPr/>
          <a:lstStyle/>
          <a:p>
            <a:r>
              <a:rPr lang="en-US" dirty="0"/>
              <a:t>Droit </a:t>
            </a:r>
            <a:r>
              <a:rPr lang="en-US" dirty="0" err="1"/>
              <a:t>criminel</a:t>
            </a:r>
            <a:endParaRPr lang="en-US" dirty="0"/>
          </a:p>
        </p:txBody>
      </p:sp>
      <p:sp>
        <p:nvSpPr>
          <p:cNvPr id="8" name="Text Placeholder 7"/>
          <p:cNvSpPr>
            <a:spLocks noGrp="1"/>
          </p:cNvSpPr>
          <p:nvPr>
            <p:ph type="body" sz="quarter" idx="10"/>
            <p:custDataLst>
              <p:tags r:id="rId3"/>
            </p:custDataLst>
          </p:nvPr>
        </p:nvSpPr>
        <p:spPr>
          <a:xfrm>
            <a:off x="1840160" y="4354116"/>
            <a:ext cx="5460022" cy="408384"/>
          </a:xfrm>
        </p:spPr>
        <p:txBody>
          <a:bodyPr/>
          <a:lstStyle/>
          <a:p>
            <a:r>
              <a:rPr lang="en-US" dirty="0" err="1"/>
              <a:t>Décembre</a:t>
            </a:r>
            <a:r>
              <a:rPr lang="en-US" dirty="0"/>
              <a:t> 2020</a:t>
            </a:r>
          </a:p>
        </p:txBody>
      </p:sp>
      <p:sp>
        <p:nvSpPr>
          <p:cNvPr id="32" name="Text Placeholder 31"/>
          <p:cNvSpPr>
            <a:spLocks noGrp="1"/>
          </p:cNvSpPr>
          <p:nvPr>
            <p:ph type="body" sz="quarter" idx="11"/>
            <p:custDataLst>
              <p:tags r:id="rId4"/>
            </p:custDataLst>
          </p:nvPr>
        </p:nvSpPr>
        <p:spPr>
          <a:xfrm>
            <a:off x="1840160" y="3945732"/>
            <a:ext cx="5460022" cy="408384"/>
          </a:xfrm>
        </p:spPr>
        <p:txBody>
          <a:bodyPr>
            <a:normAutofit fontScale="85000" lnSpcReduction="10000"/>
          </a:bodyPr>
          <a:lstStyle/>
          <a:p>
            <a:r>
              <a:rPr lang="fr-CA" dirty="0"/>
              <a:t>Dans le cadre du programme de modernisation d’AJO</a:t>
            </a:r>
          </a:p>
        </p:txBody>
      </p:sp>
    </p:spTree>
    <p:extLst>
      <p:ext uri="{BB962C8B-B14F-4D97-AF65-F5344CB8AC3E}">
        <p14:creationId xmlns:p14="http://schemas.microsoft.com/office/powerpoint/2010/main" val="16183590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628650" y="1"/>
            <a:ext cx="7886700" cy="994172"/>
          </a:xfrm>
        </p:spPr>
        <p:txBody>
          <a:bodyPr/>
          <a:lstStyle/>
          <a:p>
            <a:r>
              <a:rPr lang="fr-CA" dirty="0"/>
              <a:t>Améliorer </a:t>
            </a:r>
            <a:r>
              <a:rPr lang="fr-CA" i="1" dirty="0"/>
              <a:t>Aide juridique en ligne, </a:t>
            </a:r>
            <a:r>
              <a:rPr lang="fr-CA" dirty="0"/>
              <a:t>la facturation et le portail des avocats</a:t>
            </a:r>
          </a:p>
        </p:txBody>
      </p:sp>
      <p:sp>
        <p:nvSpPr>
          <p:cNvPr id="3" name="Content Placeholder 2"/>
          <p:cNvSpPr>
            <a:spLocks noGrp="1"/>
          </p:cNvSpPr>
          <p:nvPr>
            <p:ph idx="1"/>
            <p:custDataLst>
              <p:tags r:id="rId2"/>
            </p:custDataLst>
          </p:nvPr>
        </p:nvSpPr>
        <p:spPr>
          <a:xfrm>
            <a:off x="628650" y="1036404"/>
            <a:ext cx="7886700" cy="3730859"/>
          </a:xfrm>
        </p:spPr>
        <p:txBody>
          <a:bodyPr>
            <a:normAutofit fontScale="32500" lnSpcReduction="20000"/>
          </a:bodyPr>
          <a:lstStyle/>
          <a:p>
            <a:pPr marL="385763" indent="-385763">
              <a:lnSpc>
                <a:spcPct val="120000"/>
              </a:lnSpc>
              <a:spcBef>
                <a:spcPts val="0"/>
              </a:spcBef>
              <a:buFont typeface="+mj-lt"/>
              <a:buAutoNum type="arabicPeriod"/>
            </a:pPr>
            <a:r>
              <a:rPr lang="fr-CA" sz="3450" dirty="0"/>
              <a:t>Quels aspects de la facturation vous prennent le plus de temps?</a:t>
            </a:r>
          </a:p>
          <a:p>
            <a:pPr marL="385763" indent="-385763">
              <a:lnSpc>
                <a:spcPct val="120000"/>
              </a:lnSpc>
              <a:spcBef>
                <a:spcPts val="0"/>
              </a:spcBef>
              <a:buFont typeface="+mj-lt"/>
              <a:buAutoNum type="arabicPeriod"/>
            </a:pPr>
            <a:endParaRPr lang="fr-CA" sz="3450" dirty="0"/>
          </a:p>
          <a:p>
            <a:pPr marL="385763" indent="-385763">
              <a:lnSpc>
                <a:spcPct val="120000"/>
              </a:lnSpc>
              <a:spcBef>
                <a:spcPts val="0"/>
              </a:spcBef>
              <a:buFont typeface="+mj-lt"/>
              <a:buAutoNum type="arabicPeriod"/>
            </a:pPr>
            <a:r>
              <a:rPr lang="fr-CA" sz="3450" dirty="0"/>
              <a:t>Quel est le plus grand obstacle à l’obtention de renseignements concernant la facturation ou les règles relatives à la facturation? </a:t>
            </a:r>
          </a:p>
          <a:p>
            <a:pPr marL="385763" indent="-385763">
              <a:lnSpc>
                <a:spcPct val="120000"/>
              </a:lnSpc>
              <a:spcBef>
                <a:spcPts val="0"/>
              </a:spcBef>
              <a:buFont typeface="+mj-lt"/>
              <a:buAutoNum type="arabicPeriod"/>
            </a:pPr>
            <a:endParaRPr lang="fr-CA" sz="3450" dirty="0"/>
          </a:p>
          <a:p>
            <a:pPr marL="385763" indent="-385763">
              <a:lnSpc>
                <a:spcPct val="120000"/>
              </a:lnSpc>
              <a:spcBef>
                <a:spcPts val="0"/>
              </a:spcBef>
              <a:buFont typeface="+mj-lt"/>
              <a:buAutoNum type="arabicPeriod"/>
            </a:pPr>
            <a:r>
              <a:rPr lang="fr-CA" sz="3450" dirty="0"/>
              <a:t>Comment AJO pourrait-elle simplifier la facturation pour vous? </a:t>
            </a:r>
          </a:p>
          <a:p>
            <a:pPr marL="385763" indent="-385763">
              <a:lnSpc>
                <a:spcPct val="120000"/>
              </a:lnSpc>
              <a:spcBef>
                <a:spcPts val="0"/>
              </a:spcBef>
              <a:buFont typeface="+mj-lt"/>
              <a:buAutoNum type="arabicPeriod"/>
            </a:pPr>
            <a:endParaRPr lang="fr-CA" sz="3450" dirty="0"/>
          </a:p>
          <a:p>
            <a:pPr marL="385763" indent="-385763">
              <a:lnSpc>
                <a:spcPct val="120000"/>
              </a:lnSpc>
              <a:spcBef>
                <a:spcPts val="0"/>
              </a:spcBef>
              <a:buFont typeface="+mj-lt"/>
              <a:buAutoNum type="arabicPeriod"/>
            </a:pPr>
            <a:r>
              <a:rPr lang="fr-CA" sz="3450" dirty="0"/>
              <a:t>Quelles fonctions supplémentaires aimeriez-vous voir dans un portail en ligne?</a:t>
            </a:r>
          </a:p>
          <a:p>
            <a:pPr marL="385763" indent="-385763">
              <a:lnSpc>
                <a:spcPct val="120000"/>
              </a:lnSpc>
              <a:spcBef>
                <a:spcPts val="0"/>
              </a:spcBef>
              <a:buFont typeface="+mj-lt"/>
              <a:buAutoNum type="arabicPeriod"/>
            </a:pPr>
            <a:endParaRPr lang="fr-CA" sz="3450" dirty="0"/>
          </a:p>
          <a:p>
            <a:pPr marL="385763" indent="-385763">
              <a:lnSpc>
                <a:spcPct val="120000"/>
              </a:lnSpc>
              <a:spcBef>
                <a:spcPts val="0"/>
              </a:spcBef>
              <a:buFont typeface="+mj-lt"/>
              <a:buAutoNum type="arabicPeriod"/>
            </a:pPr>
            <a:r>
              <a:rPr lang="fr-CA" sz="3450" dirty="0"/>
              <a:t>Quelles sont vos trois plaintes principales concernant la facturation, mais qui ne se rapportent pas au tarif?</a:t>
            </a:r>
          </a:p>
          <a:p>
            <a:pPr marL="385763" indent="-385763">
              <a:lnSpc>
                <a:spcPct val="120000"/>
              </a:lnSpc>
              <a:spcBef>
                <a:spcPts val="0"/>
              </a:spcBef>
              <a:buFont typeface="+mj-lt"/>
              <a:buAutoNum type="arabicPeriod"/>
            </a:pPr>
            <a:endParaRPr lang="fr-CA" sz="3450" dirty="0"/>
          </a:p>
          <a:p>
            <a:pPr marL="385763" indent="-385763">
              <a:lnSpc>
                <a:spcPct val="120000"/>
              </a:lnSpc>
              <a:spcBef>
                <a:spcPts val="0"/>
              </a:spcBef>
              <a:buFont typeface="+mj-lt"/>
              <a:buAutoNum type="arabicPeriod"/>
            </a:pPr>
            <a:r>
              <a:rPr lang="fr-CA" sz="3450" dirty="0"/>
              <a:t>Quels aspects du tarif ou des honoraires forfaitaires vous semblent-ils les plus inadéquats? </a:t>
            </a:r>
            <a:endParaRPr lang="fr-CA" sz="3450" dirty="0" smtClean="0"/>
          </a:p>
          <a:p>
            <a:pPr marL="385763" indent="-385763">
              <a:lnSpc>
                <a:spcPct val="120000"/>
              </a:lnSpc>
              <a:spcBef>
                <a:spcPts val="0"/>
              </a:spcBef>
              <a:buFont typeface="+mj-lt"/>
              <a:buAutoNum type="arabicPeriod"/>
            </a:pPr>
            <a:endParaRPr lang="fr-CA" sz="3450" dirty="0" smtClean="0"/>
          </a:p>
          <a:p>
            <a:pPr marL="385763" indent="-385763">
              <a:lnSpc>
                <a:spcPct val="120000"/>
              </a:lnSpc>
              <a:spcBef>
                <a:spcPts val="0"/>
              </a:spcBef>
              <a:buFont typeface="+mj-lt"/>
              <a:buAutoNum type="arabicPeriod"/>
            </a:pPr>
            <a:r>
              <a:rPr lang="fr-CA" sz="3450" dirty="0"/>
              <a:t>Comment amélioreriez-vous le système des augmentations discrétionnaires?</a:t>
            </a:r>
          </a:p>
          <a:p>
            <a:pPr marL="385763" indent="-385763">
              <a:lnSpc>
                <a:spcPct val="120000"/>
              </a:lnSpc>
              <a:spcBef>
                <a:spcPts val="0"/>
              </a:spcBef>
              <a:buFont typeface="+mj-lt"/>
              <a:buAutoNum type="arabicPeriod"/>
            </a:pPr>
            <a:endParaRPr lang="fr-CA" dirty="0"/>
          </a:p>
          <a:p>
            <a:endParaRPr lang="fr-CA" dirty="0"/>
          </a:p>
        </p:txBody>
      </p:sp>
      <p:sp>
        <p:nvSpPr>
          <p:cNvPr id="4" name="Slide Number Placeholder 3"/>
          <p:cNvSpPr>
            <a:spLocks noGrp="1"/>
          </p:cNvSpPr>
          <p:nvPr>
            <p:ph type="sldNum" sz="quarter" idx="4294967295"/>
            <p:custDataLst>
              <p:tags r:id="rId3"/>
            </p:custDataLst>
          </p:nvPr>
        </p:nvSpPr>
        <p:spPr>
          <a:xfrm>
            <a:off x="6457950" y="4767263"/>
            <a:ext cx="2057400" cy="273844"/>
          </a:xfrm>
          <a:prstGeom prst="rect">
            <a:avLst/>
          </a:prstGeom>
        </p:spPr>
        <p:txBody>
          <a:bodyPr/>
          <a:lstStyle/>
          <a:p>
            <a:fld id="{A520C7F9-FE75-4828-AE01-347361D51543}" type="slidenum">
              <a:rPr lang="en-CA" smtClean="0"/>
              <a:t>10</a:t>
            </a:fld>
            <a:endParaRPr lang="en-CA" dirty="0"/>
          </a:p>
        </p:txBody>
      </p:sp>
    </p:spTree>
    <p:extLst>
      <p:ext uri="{BB962C8B-B14F-4D97-AF65-F5344CB8AC3E}">
        <p14:creationId xmlns:p14="http://schemas.microsoft.com/office/powerpoint/2010/main" val="1700447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628650" y="1"/>
            <a:ext cx="7886700" cy="804863"/>
          </a:xfrm>
        </p:spPr>
        <p:txBody>
          <a:bodyPr/>
          <a:lstStyle/>
          <a:p>
            <a:r>
              <a:rPr lang="fr-CA" dirty="0"/>
              <a:t>Heures de début et de fin des audiences</a:t>
            </a:r>
          </a:p>
        </p:txBody>
      </p:sp>
      <p:sp>
        <p:nvSpPr>
          <p:cNvPr id="3" name="Content Placeholder 2"/>
          <p:cNvSpPr>
            <a:spLocks noGrp="1"/>
          </p:cNvSpPr>
          <p:nvPr>
            <p:ph idx="1"/>
            <p:custDataLst>
              <p:tags r:id="rId2"/>
            </p:custDataLst>
          </p:nvPr>
        </p:nvSpPr>
        <p:spPr>
          <a:xfrm>
            <a:off x="628650" y="804863"/>
            <a:ext cx="7886700" cy="3827859"/>
          </a:xfrm>
        </p:spPr>
        <p:txBody>
          <a:bodyPr>
            <a:normAutofit fontScale="70000" lnSpcReduction="20000"/>
          </a:bodyPr>
          <a:lstStyle/>
          <a:p>
            <a:pPr marL="557213" indent="-557213">
              <a:lnSpc>
                <a:spcPct val="120000"/>
              </a:lnSpc>
              <a:spcBef>
                <a:spcPts val="0"/>
              </a:spcBef>
              <a:buFont typeface="+mj-lt"/>
              <a:buAutoNum type="arabicPeriod" startAt="7"/>
            </a:pPr>
            <a:r>
              <a:rPr lang="fr-CA" sz="2850" dirty="0"/>
              <a:t>Les règles existantes d’AJO en matière de tarif horaire exigent que les avocats inscrits sur les listes consignent, dans leurs dossiers détaillés, les heures de début et de fin des audiences pour les audiences auxquelles ils ont participé et qui nécessitent donc un paiement supplémentaire.</a:t>
            </a:r>
            <a:br>
              <a:rPr lang="fr-CA" sz="2850" dirty="0"/>
            </a:br>
            <a:r>
              <a:rPr lang="fr-CA" sz="2850" dirty="0"/>
              <a:t/>
            </a:r>
            <a:br>
              <a:rPr lang="fr-CA" sz="2850" dirty="0"/>
            </a:br>
            <a:r>
              <a:rPr lang="fr-CA" sz="2850" dirty="0"/>
              <a:t>Seriez-vous favorable à un système d’honoraires pour la comparution aux audiences qui se fonderait soit sur un nombre fixe d’heures soit sur des honoraires forfaitaires? Ce système éliminerait le besoin, pour les avocats, de noter les heures de début et de fin d’une audience et AJO n’aurait qu’à confirmer que la comparution a bien eu lieu.</a:t>
            </a:r>
          </a:p>
        </p:txBody>
      </p:sp>
      <p:sp>
        <p:nvSpPr>
          <p:cNvPr id="4" name="Slide Number Placeholder 3"/>
          <p:cNvSpPr>
            <a:spLocks noGrp="1"/>
          </p:cNvSpPr>
          <p:nvPr>
            <p:ph type="sldNum" sz="quarter" idx="4294967295"/>
            <p:custDataLst>
              <p:tags r:id="rId3"/>
            </p:custDataLst>
          </p:nvPr>
        </p:nvSpPr>
        <p:spPr>
          <a:xfrm>
            <a:off x="6457950" y="4767263"/>
            <a:ext cx="2057400" cy="273844"/>
          </a:xfrm>
          <a:prstGeom prst="rect">
            <a:avLst/>
          </a:prstGeom>
        </p:spPr>
        <p:txBody>
          <a:bodyPr/>
          <a:lstStyle/>
          <a:p>
            <a:fld id="{A520C7F9-FE75-4828-AE01-347361D51543}" type="slidenum">
              <a:rPr lang="en-CA" smtClean="0"/>
              <a:t>11</a:t>
            </a:fld>
            <a:endParaRPr lang="en-CA" dirty="0"/>
          </a:p>
        </p:txBody>
      </p:sp>
    </p:spTree>
    <p:extLst>
      <p:ext uri="{BB962C8B-B14F-4D97-AF65-F5344CB8AC3E}">
        <p14:creationId xmlns:p14="http://schemas.microsoft.com/office/powerpoint/2010/main" val="2813121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628650" y="90768"/>
            <a:ext cx="7886700" cy="824263"/>
          </a:xfrm>
        </p:spPr>
        <p:txBody>
          <a:bodyPr>
            <a:normAutofit fontScale="90000"/>
          </a:bodyPr>
          <a:lstStyle/>
          <a:p>
            <a:r>
              <a:rPr lang="fr-CA" dirty="0"/>
              <a:t>Remédier aux insuffisances du </a:t>
            </a:r>
            <a:r>
              <a:rPr lang="fr-CA" dirty="0" smtClean="0"/>
              <a:t>tarif : </a:t>
            </a:r>
            <a:r>
              <a:rPr lang="fr-CA" dirty="0"/>
              <a:t>réduire la dépendance </a:t>
            </a:r>
            <a:r>
              <a:rPr lang="fr-CA" dirty="0" smtClean="0"/>
              <a:t>aux augmentations discrétionnaires</a:t>
            </a:r>
            <a:endParaRPr lang="fr-CA" dirty="0"/>
          </a:p>
        </p:txBody>
      </p:sp>
      <p:sp>
        <p:nvSpPr>
          <p:cNvPr id="3" name="Content Placeholder 2"/>
          <p:cNvSpPr>
            <a:spLocks noGrp="1"/>
          </p:cNvSpPr>
          <p:nvPr>
            <p:ph idx="1"/>
            <p:custDataLst>
              <p:tags r:id="rId2"/>
            </p:custDataLst>
          </p:nvPr>
        </p:nvSpPr>
        <p:spPr>
          <a:xfrm>
            <a:off x="628650" y="915031"/>
            <a:ext cx="7886700" cy="3852232"/>
          </a:xfrm>
        </p:spPr>
        <p:txBody>
          <a:bodyPr>
            <a:normAutofit fontScale="55000" lnSpcReduction="20000"/>
          </a:bodyPr>
          <a:lstStyle/>
          <a:p>
            <a:pPr marL="0" indent="0">
              <a:lnSpc>
                <a:spcPct val="120000"/>
              </a:lnSpc>
              <a:spcBef>
                <a:spcPts val="0"/>
              </a:spcBef>
              <a:buNone/>
            </a:pPr>
            <a:endParaRPr lang="fr-CA" dirty="0"/>
          </a:p>
          <a:p>
            <a:pPr marL="385763" indent="-385763">
              <a:lnSpc>
                <a:spcPct val="120000"/>
              </a:lnSpc>
              <a:spcBef>
                <a:spcPts val="0"/>
              </a:spcBef>
              <a:buFont typeface="+mj-lt"/>
              <a:buAutoNum type="arabicPeriod"/>
            </a:pPr>
            <a:r>
              <a:rPr lang="fr-CA" dirty="0"/>
              <a:t>On nous a dit que le tarif était inadéquat. Par </a:t>
            </a:r>
            <a:r>
              <a:rPr lang="fr-CA" dirty="0" smtClean="0"/>
              <a:t>exemple : </a:t>
            </a:r>
            <a:r>
              <a:rPr lang="fr-CA" dirty="0"/>
              <a:t>lorsqu’une affaire qui doit faire l’objet d’un procès se règle peu de temps avant la date du procès, après que la majorité du travail de préparation a été effectuée. Dans ce cas, l’avocat doit </a:t>
            </a:r>
            <a:r>
              <a:rPr lang="fr-CA" dirty="0" smtClean="0"/>
              <a:t>compter sur une demande </a:t>
            </a:r>
            <a:r>
              <a:rPr lang="fr-CA" dirty="0"/>
              <a:t>d’augmentation discrétionnaire. </a:t>
            </a:r>
          </a:p>
          <a:p>
            <a:pPr lvl="1">
              <a:lnSpc>
                <a:spcPct val="120000"/>
              </a:lnSpc>
              <a:spcBef>
                <a:spcPts val="0"/>
              </a:spcBef>
            </a:pPr>
            <a:r>
              <a:rPr lang="fr-CA" dirty="0"/>
              <a:t>Comment modifieriez-vous le tarif afin de tenir compte de ces circonstances et de réduire la dépendance </a:t>
            </a:r>
            <a:r>
              <a:rPr lang="fr-CA" dirty="0" smtClean="0"/>
              <a:t>aux augmentations discrétionnaires.</a:t>
            </a:r>
            <a:endParaRPr lang="fr-CA" dirty="0"/>
          </a:p>
          <a:p>
            <a:pPr lvl="1">
              <a:lnSpc>
                <a:spcPct val="120000"/>
              </a:lnSpc>
              <a:spcBef>
                <a:spcPts val="0"/>
              </a:spcBef>
            </a:pPr>
            <a:r>
              <a:rPr lang="fr-CA" dirty="0"/>
              <a:t>Dans quelles autres situations pensez-vous que ce problème est le plus évident?</a:t>
            </a:r>
          </a:p>
          <a:p>
            <a:pPr marL="385763" indent="-385763">
              <a:lnSpc>
                <a:spcPct val="120000"/>
              </a:lnSpc>
              <a:spcBef>
                <a:spcPts val="0"/>
              </a:spcBef>
              <a:buFont typeface="+mj-lt"/>
              <a:buAutoNum type="arabicPeriod"/>
            </a:pPr>
            <a:endParaRPr lang="fr-CA" dirty="0"/>
          </a:p>
          <a:p>
            <a:pPr marL="385763" indent="-385763">
              <a:lnSpc>
                <a:spcPct val="120000"/>
              </a:lnSpc>
              <a:spcBef>
                <a:spcPts val="0"/>
              </a:spcBef>
              <a:buFont typeface="+mj-lt"/>
              <a:buAutoNum type="arabicPeriod"/>
            </a:pPr>
            <a:r>
              <a:rPr lang="fr-CA" dirty="0"/>
              <a:t>Dans certains cas, une réduction dans un domaine peut être utilisée pour compléter un paiement nettement insuffisant dans un autre domaine. Par </a:t>
            </a:r>
            <a:r>
              <a:rPr lang="fr-CA" dirty="0" smtClean="0"/>
              <a:t>exemple : </a:t>
            </a:r>
            <a:r>
              <a:rPr lang="fr-CA" dirty="0"/>
              <a:t>on a proposé de réduire le paiement pour des audiences sur la mise en liberté sous caution sur consentement afin de pouvoir augmenter les honoraires couvrant les audiences sur la mise en liberté sous caution </a:t>
            </a:r>
            <a:r>
              <a:rPr lang="fr-CA" dirty="0" smtClean="0"/>
              <a:t>contestée. </a:t>
            </a:r>
            <a:endParaRPr lang="fr-CA" dirty="0"/>
          </a:p>
          <a:p>
            <a:pPr lvl="1">
              <a:lnSpc>
                <a:spcPct val="120000"/>
              </a:lnSpc>
              <a:spcBef>
                <a:spcPts val="0"/>
              </a:spcBef>
            </a:pPr>
            <a:r>
              <a:rPr lang="fr-CA" dirty="0"/>
              <a:t>Ce changement permettrait-il de mieux refléter le travail exigé des avocats? Y a-t-il d’autres domaines où il serait possible de réduire les heures de travail afin de pouvoir augmenter la rémunération dans d’autres domaines? </a:t>
            </a:r>
          </a:p>
          <a:p>
            <a:endParaRPr lang="fr-CA" dirty="0"/>
          </a:p>
        </p:txBody>
      </p:sp>
      <p:sp>
        <p:nvSpPr>
          <p:cNvPr id="4" name="Slide Number Placeholder 3"/>
          <p:cNvSpPr>
            <a:spLocks noGrp="1"/>
          </p:cNvSpPr>
          <p:nvPr>
            <p:ph type="sldNum" sz="quarter" idx="4294967295"/>
            <p:custDataLst>
              <p:tags r:id="rId3"/>
            </p:custDataLst>
          </p:nvPr>
        </p:nvSpPr>
        <p:spPr>
          <a:xfrm>
            <a:off x="6457950" y="4767263"/>
            <a:ext cx="2057400" cy="273844"/>
          </a:xfrm>
          <a:prstGeom prst="rect">
            <a:avLst/>
          </a:prstGeom>
        </p:spPr>
        <p:txBody>
          <a:bodyPr/>
          <a:lstStyle/>
          <a:p>
            <a:fld id="{A520C7F9-FE75-4828-AE01-347361D51543}" type="slidenum">
              <a:rPr lang="en-CA" smtClean="0"/>
              <a:t>12</a:t>
            </a:fld>
            <a:endParaRPr lang="en-CA" dirty="0"/>
          </a:p>
        </p:txBody>
      </p:sp>
    </p:spTree>
    <p:extLst>
      <p:ext uri="{BB962C8B-B14F-4D97-AF65-F5344CB8AC3E}">
        <p14:creationId xmlns:p14="http://schemas.microsoft.com/office/powerpoint/2010/main" val="2394983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628650" y="90768"/>
            <a:ext cx="7886700" cy="824263"/>
          </a:xfrm>
        </p:spPr>
        <p:txBody>
          <a:bodyPr>
            <a:normAutofit fontScale="90000"/>
          </a:bodyPr>
          <a:lstStyle/>
          <a:p>
            <a:r>
              <a:rPr lang="fr-CA" dirty="0"/>
              <a:t>Remédier aux insuffisances du tarif </a:t>
            </a:r>
            <a:r>
              <a:rPr lang="en-CA" dirty="0"/>
              <a:t>– </a:t>
            </a:r>
            <a:r>
              <a:rPr lang="en-CA" dirty="0" err="1"/>
              <a:t>Retrait</a:t>
            </a:r>
            <a:r>
              <a:rPr lang="en-CA" dirty="0"/>
              <a:t> </a:t>
            </a:r>
            <a:r>
              <a:rPr lang="en-CA" dirty="0" err="1"/>
              <a:t>d’accusations</a:t>
            </a:r>
            <a:endParaRPr lang="en-CA" dirty="0"/>
          </a:p>
        </p:txBody>
      </p:sp>
      <p:sp>
        <p:nvSpPr>
          <p:cNvPr id="3" name="Content Placeholder 2"/>
          <p:cNvSpPr>
            <a:spLocks noGrp="1"/>
          </p:cNvSpPr>
          <p:nvPr>
            <p:ph idx="1"/>
            <p:custDataLst>
              <p:tags r:id="rId2"/>
            </p:custDataLst>
          </p:nvPr>
        </p:nvSpPr>
        <p:spPr>
          <a:xfrm>
            <a:off x="628650" y="915031"/>
            <a:ext cx="7886700" cy="3717692"/>
          </a:xfrm>
        </p:spPr>
        <p:txBody>
          <a:bodyPr>
            <a:normAutofit fontScale="62500" lnSpcReduction="20000"/>
          </a:bodyPr>
          <a:lstStyle/>
          <a:p>
            <a:pPr marL="385763" indent="-385763">
              <a:lnSpc>
                <a:spcPct val="120000"/>
              </a:lnSpc>
              <a:spcBef>
                <a:spcPts val="0"/>
              </a:spcBef>
              <a:buFont typeface="+mj-lt"/>
              <a:buAutoNum type="arabicPeriod" startAt="3"/>
            </a:pPr>
            <a:r>
              <a:rPr lang="fr-CA" dirty="0"/>
              <a:t>Autre </a:t>
            </a:r>
            <a:r>
              <a:rPr lang="fr-CA" dirty="0" smtClean="0"/>
              <a:t>exemple : </a:t>
            </a:r>
            <a:r>
              <a:rPr lang="fr-CA" dirty="0"/>
              <a:t>la façon dont AJO traite le retrait d’accusations dans des affaires criminelles. Lors des discussions en vue d’un règlement, la Couronne propose régulièrement de retirer une ou plusieurs accusations en contrepartie d’un plaidoyer de culpabilité à l’égard des accusations restantes. AJO traite ces circonstances comme un retrait d’accusations et augmente le tarif pour les comptes horaires et les honoraires forfaitaires payables. Le paiement additionnel pour un retrait d’accusations est effectué, quels que soient la gravité des accusations retirées ou les efforts de l’avocat. </a:t>
            </a:r>
          </a:p>
          <a:p>
            <a:pPr marL="0" indent="0">
              <a:lnSpc>
                <a:spcPct val="120000"/>
              </a:lnSpc>
              <a:spcBef>
                <a:spcPts val="0"/>
              </a:spcBef>
              <a:buNone/>
            </a:pPr>
            <a:endParaRPr lang="fr-CA" dirty="0"/>
          </a:p>
          <a:p>
            <a:pPr lvl="1">
              <a:lnSpc>
                <a:spcPct val="120000"/>
              </a:lnSpc>
              <a:spcBef>
                <a:spcPts val="0"/>
              </a:spcBef>
            </a:pPr>
            <a:r>
              <a:rPr lang="fr-CA" sz="2175" dirty="0"/>
              <a:t>Pour que les paiements reflètent plus fidèlement les efforts de l’avocat, AJO pourrait changer la règle afin d’augmenter le tarif uniquement dans les cas où toutes les accusations sont retirées ou où les accusations les plus graves sont retirées. </a:t>
            </a:r>
          </a:p>
          <a:p>
            <a:pPr lvl="1">
              <a:lnSpc>
                <a:spcPct val="120000"/>
              </a:lnSpc>
              <a:spcBef>
                <a:spcPts val="0"/>
              </a:spcBef>
            </a:pPr>
            <a:r>
              <a:rPr lang="fr-CA" sz="2175" dirty="0"/>
              <a:t>Qu’en pensez-vous?</a:t>
            </a:r>
          </a:p>
          <a:p>
            <a:pPr marL="385763" indent="-385763">
              <a:lnSpc>
                <a:spcPct val="120000"/>
              </a:lnSpc>
              <a:spcBef>
                <a:spcPts val="0"/>
              </a:spcBef>
              <a:buFont typeface="+mj-lt"/>
              <a:buAutoNum type="arabicPeriod" startAt="3"/>
            </a:pPr>
            <a:endParaRPr lang="fr-CA" dirty="0"/>
          </a:p>
          <a:p>
            <a:endParaRPr lang="fr-CA" dirty="0"/>
          </a:p>
        </p:txBody>
      </p:sp>
      <p:sp>
        <p:nvSpPr>
          <p:cNvPr id="4" name="Slide Number Placeholder 3"/>
          <p:cNvSpPr>
            <a:spLocks noGrp="1"/>
          </p:cNvSpPr>
          <p:nvPr>
            <p:ph type="sldNum" sz="quarter" idx="4294967295"/>
            <p:custDataLst>
              <p:tags r:id="rId3"/>
            </p:custDataLst>
          </p:nvPr>
        </p:nvSpPr>
        <p:spPr>
          <a:xfrm>
            <a:off x="6457950" y="4767263"/>
            <a:ext cx="2057400" cy="273844"/>
          </a:xfrm>
          <a:prstGeom prst="rect">
            <a:avLst/>
          </a:prstGeom>
        </p:spPr>
        <p:txBody>
          <a:bodyPr/>
          <a:lstStyle/>
          <a:p>
            <a:fld id="{A520C7F9-FE75-4828-AE01-347361D51543}" type="slidenum">
              <a:rPr lang="en-CA" smtClean="0"/>
              <a:t>13</a:t>
            </a:fld>
            <a:endParaRPr lang="en-CA" dirty="0"/>
          </a:p>
        </p:txBody>
      </p:sp>
    </p:spTree>
    <p:extLst>
      <p:ext uri="{BB962C8B-B14F-4D97-AF65-F5344CB8AC3E}">
        <p14:creationId xmlns:p14="http://schemas.microsoft.com/office/powerpoint/2010/main" val="12646597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628650" y="102394"/>
            <a:ext cx="7886700" cy="994172"/>
          </a:xfrm>
        </p:spPr>
        <p:txBody>
          <a:bodyPr/>
          <a:lstStyle/>
          <a:p>
            <a:r>
              <a:rPr lang="en-CA" dirty="0" err="1"/>
              <a:t>Honoraires</a:t>
            </a:r>
            <a:r>
              <a:rPr lang="en-CA" dirty="0"/>
              <a:t> </a:t>
            </a:r>
            <a:r>
              <a:rPr lang="en-CA" dirty="0" err="1"/>
              <a:t>forfaitaires</a:t>
            </a:r>
            <a:endParaRPr lang="en-CA" dirty="0"/>
          </a:p>
        </p:txBody>
      </p:sp>
      <p:sp>
        <p:nvSpPr>
          <p:cNvPr id="3" name="Content Placeholder 2"/>
          <p:cNvSpPr>
            <a:spLocks noGrp="1"/>
          </p:cNvSpPr>
          <p:nvPr>
            <p:ph idx="1"/>
            <p:custDataLst>
              <p:tags r:id="rId2"/>
            </p:custDataLst>
          </p:nvPr>
        </p:nvSpPr>
        <p:spPr>
          <a:xfrm>
            <a:off x="628650" y="1011940"/>
            <a:ext cx="7886700" cy="3263504"/>
          </a:xfrm>
        </p:spPr>
        <p:txBody>
          <a:bodyPr>
            <a:normAutofit fontScale="85000" lnSpcReduction="20000"/>
          </a:bodyPr>
          <a:lstStyle/>
          <a:p>
            <a:pPr marL="385763" indent="-385763">
              <a:buFont typeface="+mj-lt"/>
              <a:buAutoNum type="arabicPeriod" startAt="5"/>
            </a:pPr>
            <a:r>
              <a:rPr lang="fr-CA" dirty="0"/>
              <a:t>Parfois, des affaires rémunérées par honoraires forfaitaires se règlent rapidement et l’avocat se trouve excessivement rémunéré pour des plaidoyers simples et rapides. AJO pourrait décider de réduire les honoraires dans ces cas et de mieux rémunérer des affaires complexes payées selon le tarif et des honoraires forfaitaires. </a:t>
            </a:r>
          </a:p>
          <a:p>
            <a:pPr lvl="1"/>
            <a:r>
              <a:rPr lang="fr-CA" sz="2100" dirty="0"/>
              <a:t>Qu’en pensez-vous? </a:t>
            </a:r>
          </a:p>
          <a:p>
            <a:pPr lvl="1"/>
            <a:r>
              <a:rPr lang="fr-CA" sz="2100" dirty="0"/>
              <a:t>Par </a:t>
            </a:r>
            <a:r>
              <a:rPr lang="fr-CA" sz="2100" dirty="0" smtClean="0"/>
              <a:t>exemple : </a:t>
            </a:r>
            <a:r>
              <a:rPr lang="fr-CA" sz="2100" dirty="0"/>
              <a:t>les honoraires forfaitaires pourraient être améliorés par l’ajout de </a:t>
            </a:r>
            <a:r>
              <a:rPr lang="fr-CA" sz="2100" dirty="0" smtClean="0"/>
              <a:t>« sous-honoraires forfaitaires » </a:t>
            </a:r>
            <a:r>
              <a:rPr lang="fr-CA" sz="2100" dirty="0"/>
              <a:t>qui tiendraient compte des complexités supplémentaires, ce qui créerait un système de paiement plus échelonné, fondé sur les complexités individuelles des cas.</a:t>
            </a:r>
          </a:p>
          <a:p>
            <a:pPr marL="385763" indent="-385763">
              <a:buFont typeface="+mj-lt"/>
              <a:buAutoNum type="arabicPeriod" startAt="5"/>
            </a:pPr>
            <a:endParaRPr lang="fr-CA" dirty="0"/>
          </a:p>
          <a:p>
            <a:endParaRPr lang="fr-CA" dirty="0"/>
          </a:p>
        </p:txBody>
      </p:sp>
      <p:sp>
        <p:nvSpPr>
          <p:cNvPr id="4" name="Slide Number Placeholder 3"/>
          <p:cNvSpPr>
            <a:spLocks noGrp="1"/>
          </p:cNvSpPr>
          <p:nvPr>
            <p:ph type="sldNum" sz="quarter" idx="4294967295"/>
            <p:custDataLst>
              <p:tags r:id="rId3"/>
            </p:custDataLst>
          </p:nvPr>
        </p:nvSpPr>
        <p:spPr>
          <a:xfrm>
            <a:off x="6457950" y="4767263"/>
            <a:ext cx="2057400" cy="273844"/>
          </a:xfrm>
          <a:prstGeom prst="rect">
            <a:avLst/>
          </a:prstGeom>
        </p:spPr>
        <p:txBody>
          <a:bodyPr/>
          <a:lstStyle/>
          <a:p>
            <a:fld id="{A520C7F9-FE75-4828-AE01-347361D51543}" type="slidenum">
              <a:rPr lang="en-CA" smtClean="0"/>
              <a:t>14</a:t>
            </a:fld>
            <a:endParaRPr lang="en-CA" dirty="0"/>
          </a:p>
        </p:txBody>
      </p:sp>
    </p:spTree>
    <p:extLst>
      <p:ext uri="{BB962C8B-B14F-4D97-AF65-F5344CB8AC3E}">
        <p14:creationId xmlns:p14="http://schemas.microsoft.com/office/powerpoint/2010/main" val="27650284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CA" dirty="0"/>
              <a:t>Choix de la Couronne</a:t>
            </a:r>
          </a:p>
        </p:txBody>
      </p:sp>
      <p:sp>
        <p:nvSpPr>
          <p:cNvPr id="3" name="Content Placeholder 2"/>
          <p:cNvSpPr>
            <a:spLocks noGrp="1"/>
          </p:cNvSpPr>
          <p:nvPr>
            <p:ph idx="1"/>
            <p:custDataLst>
              <p:tags r:id="rId2"/>
            </p:custDataLst>
          </p:nvPr>
        </p:nvSpPr>
        <p:spPr/>
        <p:txBody>
          <a:bodyPr>
            <a:normAutofit fontScale="92500" lnSpcReduction="20000"/>
          </a:bodyPr>
          <a:lstStyle/>
          <a:p>
            <a:pPr marL="385763" indent="-385763">
              <a:spcBef>
                <a:spcPts val="0"/>
              </a:spcBef>
              <a:buFont typeface="+mj-lt"/>
              <a:buAutoNum type="arabicPeriod" startAt="6"/>
            </a:pPr>
            <a:r>
              <a:rPr lang="fr-CA" dirty="0"/>
              <a:t>On nous a dit que le choix de la Couronne ne devrait pas être un facteur dans la détermination du paiement, parce qu’il a très peu d’impact sur le travail qui est exigé de l’avocat et que c’est la gravité des accusations qui devrait être le facteur déterminant. </a:t>
            </a:r>
            <a:br>
              <a:rPr lang="fr-CA" dirty="0"/>
            </a:br>
            <a:r>
              <a:rPr lang="fr-CA" dirty="0"/>
              <a:t/>
            </a:r>
            <a:br>
              <a:rPr lang="fr-CA" dirty="0"/>
            </a:br>
            <a:r>
              <a:rPr lang="fr-CA" dirty="0"/>
              <a:t>Êtes-vous du même avis? </a:t>
            </a:r>
            <a:br>
              <a:rPr lang="fr-CA" dirty="0"/>
            </a:br>
            <a:r>
              <a:rPr lang="fr-CA" dirty="0"/>
              <a:t/>
            </a:r>
            <a:br>
              <a:rPr lang="fr-CA" dirty="0"/>
            </a:br>
            <a:r>
              <a:rPr lang="fr-CA" dirty="0"/>
              <a:t>Pensez-vous que lier le paiement à la gravité de l’accusation, au lieu du choix de la Couronne, refléterait plus fidèlement le travail que doit fournir l’avocat?</a:t>
            </a:r>
          </a:p>
          <a:p>
            <a:endParaRPr lang="fr-CA" dirty="0"/>
          </a:p>
        </p:txBody>
      </p:sp>
      <p:sp>
        <p:nvSpPr>
          <p:cNvPr id="4" name="Slide Number Placeholder 3"/>
          <p:cNvSpPr>
            <a:spLocks noGrp="1"/>
          </p:cNvSpPr>
          <p:nvPr>
            <p:ph type="sldNum" sz="quarter" idx="4294967295"/>
            <p:custDataLst>
              <p:tags r:id="rId3"/>
            </p:custDataLst>
          </p:nvPr>
        </p:nvSpPr>
        <p:spPr>
          <a:xfrm>
            <a:off x="6457950" y="4767263"/>
            <a:ext cx="2057400" cy="273844"/>
          </a:xfrm>
          <a:prstGeom prst="rect">
            <a:avLst/>
          </a:prstGeom>
        </p:spPr>
        <p:txBody>
          <a:bodyPr/>
          <a:lstStyle/>
          <a:p>
            <a:fld id="{A520C7F9-FE75-4828-AE01-347361D51543}" type="slidenum">
              <a:rPr lang="en-CA" smtClean="0"/>
              <a:t>15</a:t>
            </a:fld>
            <a:endParaRPr lang="en-CA" dirty="0"/>
          </a:p>
        </p:txBody>
      </p:sp>
    </p:spTree>
    <p:extLst>
      <p:ext uri="{BB962C8B-B14F-4D97-AF65-F5344CB8AC3E}">
        <p14:creationId xmlns:p14="http://schemas.microsoft.com/office/powerpoint/2010/main" val="26582660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CA" dirty="0" err="1"/>
              <a:t>Autres</a:t>
            </a:r>
            <a:r>
              <a:rPr lang="en-CA" dirty="0"/>
              <a:t> questions</a:t>
            </a:r>
          </a:p>
        </p:txBody>
      </p:sp>
      <p:sp>
        <p:nvSpPr>
          <p:cNvPr id="3" name="Content Placeholder 2"/>
          <p:cNvSpPr>
            <a:spLocks noGrp="1"/>
          </p:cNvSpPr>
          <p:nvPr>
            <p:ph idx="1"/>
            <p:custDataLst>
              <p:tags r:id="rId2"/>
            </p:custDataLst>
          </p:nvPr>
        </p:nvSpPr>
        <p:spPr/>
        <p:txBody>
          <a:bodyPr/>
          <a:lstStyle/>
          <a:p>
            <a:r>
              <a:rPr lang="fr-CA" dirty="0"/>
              <a:t>Souhaitez-vous soulever d’autres questions que nous n’avons pas abordées aujourd’hui?  </a:t>
            </a:r>
          </a:p>
        </p:txBody>
      </p:sp>
      <p:sp>
        <p:nvSpPr>
          <p:cNvPr id="4" name="Slide Number Placeholder 3"/>
          <p:cNvSpPr>
            <a:spLocks noGrp="1"/>
          </p:cNvSpPr>
          <p:nvPr>
            <p:ph type="sldNum" sz="quarter" idx="4294967295"/>
            <p:custDataLst>
              <p:tags r:id="rId3"/>
            </p:custDataLst>
          </p:nvPr>
        </p:nvSpPr>
        <p:spPr>
          <a:xfrm>
            <a:off x="6457950" y="4767263"/>
            <a:ext cx="2057400" cy="273844"/>
          </a:xfrm>
          <a:prstGeom prst="rect">
            <a:avLst/>
          </a:prstGeom>
        </p:spPr>
        <p:txBody>
          <a:bodyPr/>
          <a:lstStyle/>
          <a:p>
            <a:fld id="{A520C7F9-FE75-4828-AE01-347361D51543}" type="slidenum">
              <a:rPr lang="en-CA" smtClean="0"/>
              <a:t>16</a:t>
            </a:fld>
            <a:endParaRPr lang="en-CA" dirty="0"/>
          </a:p>
        </p:txBody>
      </p:sp>
    </p:spTree>
    <p:extLst>
      <p:ext uri="{BB962C8B-B14F-4D97-AF65-F5344CB8AC3E}">
        <p14:creationId xmlns:p14="http://schemas.microsoft.com/office/powerpoint/2010/main" val="32306717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CA" dirty="0" err="1"/>
              <a:t>Prochaines</a:t>
            </a:r>
            <a:r>
              <a:rPr lang="en-CA" dirty="0"/>
              <a:t> étapes et </a:t>
            </a:r>
            <a:r>
              <a:rPr lang="en-CA" dirty="0" err="1"/>
              <a:t>calendrier</a:t>
            </a:r>
            <a:r>
              <a:rPr lang="en-CA" dirty="0"/>
              <a:t> </a:t>
            </a:r>
            <a:r>
              <a:rPr lang="en-CA" dirty="0" err="1"/>
              <a:t>provisoire</a:t>
            </a:r>
            <a:endParaRPr lang="en-CA" dirty="0"/>
          </a:p>
        </p:txBody>
      </p:sp>
      <p:sp>
        <p:nvSpPr>
          <p:cNvPr id="3" name="Content Placeholder 2"/>
          <p:cNvSpPr>
            <a:spLocks noGrp="1"/>
          </p:cNvSpPr>
          <p:nvPr>
            <p:ph idx="1"/>
            <p:custDataLst>
              <p:tags r:id="rId2"/>
            </p:custDataLst>
          </p:nvPr>
        </p:nvSpPr>
        <p:spPr/>
        <p:txBody>
          <a:bodyPr>
            <a:normAutofit fontScale="92500" lnSpcReduction="20000"/>
          </a:bodyPr>
          <a:lstStyle/>
          <a:p>
            <a:pPr marL="385763" indent="-385763">
              <a:buFont typeface="+mj-lt"/>
              <a:buAutoNum type="arabicPeriod"/>
            </a:pPr>
            <a:r>
              <a:rPr lang="fr-CA" dirty="0"/>
              <a:t>Examiner et regrouper les réponses à la consultation, analyser les coûts et élaborer les questions du sondage (mars 2021)</a:t>
            </a:r>
          </a:p>
          <a:p>
            <a:pPr marL="385763" indent="-385763">
              <a:buFont typeface="+mj-lt"/>
              <a:buAutoNum type="arabicPeriod"/>
            </a:pPr>
            <a:r>
              <a:rPr lang="fr-CA" dirty="0"/>
              <a:t>Distribuer le sondage de suivi et les demandes d’observations écrites (avril 2021)</a:t>
            </a:r>
          </a:p>
          <a:p>
            <a:pPr marL="385763" indent="-385763">
              <a:buFont typeface="+mj-lt"/>
              <a:buAutoNum type="arabicPeriod"/>
            </a:pPr>
            <a:r>
              <a:rPr lang="fr-CA" dirty="0"/>
              <a:t>Analyser les réponses au sondage et résumer les conclusions du sondage et des observations, et préparer des points saillants (avril/mai 2021)</a:t>
            </a:r>
          </a:p>
          <a:p>
            <a:pPr marL="385763" indent="-385763">
              <a:buFont typeface="+mj-lt"/>
              <a:buAutoNum type="arabicPeriod"/>
            </a:pPr>
            <a:r>
              <a:rPr lang="fr-CA" dirty="0"/>
              <a:t>Communiquer avec les avocats et mettre en œuvre les changements (TBD)</a:t>
            </a:r>
          </a:p>
          <a:p>
            <a:pPr marL="0" indent="0">
              <a:buNone/>
            </a:pPr>
            <a:endParaRPr lang="fr-CA" dirty="0"/>
          </a:p>
        </p:txBody>
      </p:sp>
      <p:sp>
        <p:nvSpPr>
          <p:cNvPr id="4" name="Slide Number Placeholder 3"/>
          <p:cNvSpPr>
            <a:spLocks noGrp="1"/>
          </p:cNvSpPr>
          <p:nvPr>
            <p:ph type="sldNum" sz="quarter" idx="4294967295"/>
            <p:custDataLst>
              <p:tags r:id="rId3"/>
            </p:custDataLst>
          </p:nvPr>
        </p:nvSpPr>
        <p:spPr>
          <a:xfrm>
            <a:off x="6457950" y="4767263"/>
            <a:ext cx="2057400" cy="273844"/>
          </a:xfrm>
          <a:prstGeom prst="rect">
            <a:avLst/>
          </a:prstGeom>
        </p:spPr>
        <p:txBody>
          <a:bodyPr/>
          <a:lstStyle/>
          <a:p>
            <a:fld id="{A520C7F9-FE75-4828-AE01-347361D51543}" type="slidenum">
              <a:rPr lang="en-CA" smtClean="0"/>
              <a:t>17</a:t>
            </a:fld>
            <a:endParaRPr lang="en-CA" dirty="0"/>
          </a:p>
        </p:txBody>
      </p:sp>
    </p:spTree>
    <p:extLst>
      <p:ext uri="{BB962C8B-B14F-4D97-AF65-F5344CB8AC3E}">
        <p14:creationId xmlns:p14="http://schemas.microsoft.com/office/powerpoint/2010/main" val="6579902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1"/>
            </p:custDataLst>
          </p:nvPr>
        </p:nvSpPr>
        <p:spPr>
          <a:xfrm>
            <a:off x="1143000" y="3139889"/>
            <a:ext cx="6858000" cy="679075"/>
          </a:xfrm>
        </p:spPr>
        <p:txBody>
          <a:bodyPr/>
          <a:lstStyle/>
          <a:p>
            <a:r>
              <a:rPr lang="en-US" dirty="0"/>
              <a:t>Questions?</a:t>
            </a:r>
          </a:p>
        </p:txBody>
      </p:sp>
      <p:sp>
        <p:nvSpPr>
          <p:cNvPr id="3" name="Title 1"/>
          <p:cNvSpPr txBox="1">
            <a:spLocks/>
          </p:cNvSpPr>
          <p:nvPr>
            <p:custDataLst>
              <p:tags r:id="rId2"/>
            </p:custDataLst>
          </p:nvPr>
        </p:nvSpPr>
        <p:spPr>
          <a:xfrm>
            <a:off x="1143000" y="3818964"/>
            <a:ext cx="6858000" cy="679075"/>
          </a:xfrm>
          <a:prstGeom prst="rect">
            <a:avLst/>
          </a:prstGeom>
        </p:spPr>
        <p:txBody>
          <a:bodyPr vert="horz" lIns="91440" tIns="45720" rIns="91440" bIns="45720" rtlCol="0" anchor="ctr">
            <a:normAutofit/>
          </a:bodyPr>
          <a:lstStyle>
            <a:lvl1pPr algn="ctr" defTabSz="685800" rtl="0" eaLnBrk="1" latinLnBrk="0" hangingPunct="1">
              <a:lnSpc>
                <a:spcPct val="90000"/>
              </a:lnSpc>
              <a:spcBef>
                <a:spcPct val="0"/>
              </a:spcBef>
              <a:buNone/>
              <a:defRPr sz="2700" b="1" kern="1200" spc="75" baseline="0">
                <a:solidFill>
                  <a:schemeClr val="bg1"/>
                </a:solidFill>
                <a:latin typeface="+mj-lt"/>
                <a:ea typeface="+mj-ea"/>
                <a:cs typeface="+mj-cs"/>
              </a:defRPr>
            </a:lvl1pPr>
          </a:lstStyle>
          <a:p>
            <a:r>
              <a:rPr lang="fr-CA" sz="2000" u="sng" dirty="0">
                <a:hlinkClick r:id="rId4"/>
              </a:rPr>
              <a:t>TariffConsult20-21@lao.on.ca</a:t>
            </a:r>
            <a:endParaRPr lang="en-US" sz="2000" b="0" dirty="0">
              <a:latin typeface="Arial" charset="0"/>
              <a:ea typeface="Arial" charset="0"/>
              <a:cs typeface="Arial" charset="0"/>
            </a:endParaRPr>
          </a:p>
        </p:txBody>
      </p:sp>
    </p:spTree>
    <p:extLst>
      <p:ext uri="{BB962C8B-B14F-4D97-AF65-F5344CB8AC3E}">
        <p14:creationId xmlns:p14="http://schemas.microsoft.com/office/powerpoint/2010/main" val="1953639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609254" y="190501"/>
            <a:ext cx="7886700" cy="762000"/>
          </a:xfrm>
        </p:spPr>
        <p:txBody>
          <a:bodyPr/>
          <a:lstStyle/>
          <a:p>
            <a:r>
              <a:rPr lang="en-CA" dirty="0"/>
              <a:t>Ordre du jour</a:t>
            </a:r>
          </a:p>
        </p:txBody>
      </p:sp>
      <p:sp>
        <p:nvSpPr>
          <p:cNvPr id="3" name="Content Placeholder 2"/>
          <p:cNvSpPr>
            <a:spLocks noGrp="1"/>
          </p:cNvSpPr>
          <p:nvPr>
            <p:ph idx="1"/>
            <p:custDataLst>
              <p:tags r:id="rId2"/>
            </p:custDataLst>
          </p:nvPr>
        </p:nvSpPr>
        <p:spPr>
          <a:xfrm>
            <a:off x="757077" y="952501"/>
            <a:ext cx="7886700" cy="3263504"/>
          </a:xfrm>
          <a:noFill/>
          <a:ln>
            <a:noFill/>
          </a:ln>
        </p:spPr>
        <p:txBody>
          <a:bodyPr>
            <a:normAutofit/>
          </a:bodyPr>
          <a:lstStyle/>
          <a:p>
            <a:pPr marL="385763" indent="-385763">
              <a:buAutoNum type="arabicPeriod"/>
            </a:pPr>
            <a:r>
              <a:rPr lang="fr-CA" sz="3300" dirty="0"/>
              <a:t>Bienvenue et présentations</a:t>
            </a:r>
          </a:p>
          <a:p>
            <a:pPr marL="385763" indent="-385763">
              <a:buAutoNum type="arabicPeriod" startAt="2"/>
            </a:pPr>
            <a:r>
              <a:rPr lang="fr-CA" sz="3300" dirty="0"/>
              <a:t>Contexte et objet</a:t>
            </a:r>
          </a:p>
          <a:p>
            <a:pPr marL="385763" indent="-385763">
              <a:buAutoNum type="arabicPeriod" startAt="2"/>
            </a:pPr>
            <a:r>
              <a:rPr lang="fr-CA" sz="3300" dirty="0"/>
              <a:t>Discussion</a:t>
            </a:r>
          </a:p>
          <a:p>
            <a:pPr marL="385763" indent="-385763">
              <a:buAutoNum type="arabicPeriod" startAt="2"/>
            </a:pPr>
            <a:r>
              <a:rPr lang="fr-CA" sz="3300" dirty="0"/>
              <a:t>Prochaines étapes</a:t>
            </a:r>
          </a:p>
          <a:p>
            <a:pPr marL="385763" indent="-385763">
              <a:buAutoNum type="arabicPeriod" startAt="2"/>
            </a:pPr>
            <a:endParaRPr lang="fr-CA" dirty="0"/>
          </a:p>
          <a:p>
            <a:pPr marL="342900" lvl="1" indent="0">
              <a:buNone/>
            </a:pPr>
            <a:endParaRPr lang="fr-CA" dirty="0"/>
          </a:p>
          <a:p>
            <a:pPr>
              <a:lnSpc>
                <a:spcPct val="110000"/>
              </a:lnSpc>
              <a:spcBef>
                <a:spcPts val="0"/>
              </a:spcBef>
            </a:pPr>
            <a:endParaRPr lang="fr-CA" dirty="0"/>
          </a:p>
          <a:p>
            <a:pPr marL="0" indent="0">
              <a:lnSpc>
                <a:spcPct val="110000"/>
              </a:lnSpc>
              <a:spcBef>
                <a:spcPts val="0"/>
              </a:spcBef>
              <a:buNone/>
            </a:pPr>
            <a:endParaRPr lang="fr-CA" dirty="0"/>
          </a:p>
          <a:p>
            <a:pPr marL="0" indent="0">
              <a:lnSpc>
                <a:spcPct val="110000"/>
              </a:lnSpc>
              <a:spcBef>
                <a:spcPts val="0"/>
              </a:spcBef>
              <a:buNone/>
            </a:pPr>
            <a:endParaRPr lang="fr-CA" dirty="0"/>
          </a:p>
          <a:p>
            <a:pPr>
              <a:lnSpc>
                <a:spcPct val="110000"/>
              </a:lnSpc>
              <a:spcBef>
                <a:spcPts val="0"/>
              </a:spcBef>
            </a:pPr>
            <a:endParaRPr lang="fr-CA" dirty="0"/>
          </a:p>
        </p:txBody>
      </p:sp>
      <p:sp>
        <p:nvSpPr>
          <p:cNvPr id="4" name="Slide Number Placeholder 3"/>
          <p:cNvSpPr>
            <a:spLocks noGrp="1"/>
          </p:cNvSpPr>
          <p:nvPr>
            <p:ph type="sldNum" sz="quarter" idx="4294967295"/>
            <p:custDataLst>
              <p:tags r:id="rId3"/>
            </p:custDataLst>
          </p:nvPr>
        </p:nvSpPr>
        <p:spPr>
          <a:xfrm>
            <a:off x="6457950" y="4767263"/>
            <a:ext cx="2057400" cy="273844"/>
          </a:xfrm>
          <a:prstGeom prst="rect">
            <a:avLst/>
          </a:prstGeom>
        </p:spPr>
        <p:txBody>
          <a:bodyPr/>
          <a:lstStyle/>
          <a:p>
            <a:fld id="{A520C7F9-FE75-4828-AE01-347361D51543}" type="slidenum">
              <a:rPr lang="en-CA" smtClean="0"/>
              <a:t>2</a:t>
            </a:fld>
            <a:endParaRPr lang="en-CA" dirty="0"/>
          </a:p>
        </p:txBody>
      </p:sp>
    </p:spTree>
    <p:extLst>
      <p:ext uri="{BB962C8B-B14F-4D97-AF65-F5344CB8AC3E}">
        <p14:creationId xmlns:p14="http://schemas.microsoft.com/office/powerpoint/2010/main" val="10429797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fr-CA" dirty="0"/>
              <a:t>Bienvenue et </a:t>
            </a:r>
            <a:r>
              <a:rPr lang="fr-CA" dirty="0" smtClean="0"/>
              <a:t>présentations</a:t>
            </a:r>
            <a:endParaRPr lang="fr-CA" dirty="0">
              <a:solidFill>
                <a:srgbClr val="FF0000"/>
              </a:solidFill>
            </a:endParaRPr>
          </a:p>
        </p:txBody>
      </p:sp>
      <p:sp>
        <p:nvSpPr>
          <p:cNvPr id="3" name="Content Placeholder 2"/>
          <p:cNvSpPr>
            <a:spLocks noGrp="1"/>
          </p:cNvSpPr>
          <p:nvPr>
            <p:ph idx="1"/>
            <p:custDataLst>
              <p:tags r:id="rId2"/>
            </p:custDataLst>
          </p:nvPr>
        </p:nvSpPr>
        <p:spPr/>
        <p:txBody>
          <a:bodyPr>
            <a:normAutofit/>
          </a:bodyPr>
          <a:lstStyle/>
          <a:p>
            <a:pPr marL="385763" indent="-385763">
              <a:buFont typeface="+mj-lt"/>
              <a:buAutoNum type="arabicPeriod"/>
            </a:pPr>
            <a:r>
              <a:rPr lang="fr-CA" dirty="0"/>
              <a:t>Bienvenue et mot d’ouverture</a:t>
            </a:r>
            <a:br>
              <a:rPr lang="fr-CA" dirty="0"/>
            </a:br>
            <a:r>
              <a:rPr lang="fr-CA" sz="2000" dirty="0"/>
              <a:t>David McKillop, </a:t>
            </a:r>
            <a:r>
              <a:rPr lang="fr-FR" sz="2000" dirty="0"/>
              <a:t>vice-président, Stratégies et relations publiques </a:t>
            </a:r>
            <a:endParaRPr lang="fr-CA" sz="2000" dirty="0"/>
          </a:p>
          <a:p>
            <a:pPr marL="385763" indent="-385763">
              <a:buFont typeface="+mj-lt"/>
              <a:buAutoNum type="arabicPeriod"/>
            </a:pPr>
            <a:r>
              <a:rPr lang="fr-CA" dirty="0"/>
              <a:t>Allocution</a:t>
            </a:r>
            <a:r>
              <a:rPr lang="fr-CA" sz="2000" dirty="0" smtClean="0"/>
              <a:t/>
            </a:r>
            <a:br>
              <a:rPr lang="fr-CA" sz="2000" dirty="0" smtClean="0"/>
            </a:br>
            <a:r>
              <a:rPr lang="fr-CA" sz="2000" dirty="0" smtClean="0"/>
              <a:t>Darcy DesLauriers, </a:t>
            </a:r>
            <a:r>
              <a:rPr lang="fr-FR" sz="2000" dirty="0" smtClean="0"/>
              <a:t>directeur, Services </a:t>
            </a:r>
            <a:r>
              <a:rPr lang="fr-FR" sz="2000" dirty="0"/>
              <a:t>aux avocats et paiements</a:t>
            </a:r>
            <a:endParaRPr lang="fr-CA" sz="2000" dirty="0"/>
          </a:p>
          <a:p>
            <a:pPr marL="385763" indent="-385763">
              <a:buAutoNum type="arabicPeriod" startAt="3"/>
            </a:pPr>
            <a:r>
              <a:rPr lang="fr-CA" dirty="0" smtClean="0"/>
              <a:t>Présentations </a:t>
            </a:r>
            <a:endParaRPr lang="fr-CA" dirty="0"/>
          </a:p>
          <a:p>
            <a:pPr marL="342900" lvl="1" indent="0">
              <a:buNone/>
            </a:pPr>
            <a:r>
              <a:rPr lang="fr-CA" dirty="0"/>
              <a:t> </a:t>
            </a:r>
            <a:r>
              <a:rPr lang="fr-CA"/>
              <a:t>AJO </a:t>
            </a:r>
            <a:br>
              <a:rPr lang="fr-CA"/>
            </a:br>
            <a:r>
              <a:rPr lang="fr-CA" smtClean="0"/>
              <a:t> Participants </a:t>
            </a:r>
            <a:endParaRPr lang="fr-CA" dirty="0"/>
          </a:p>
          <a:p>
            <a:pPr lvl="1"/>
            <a:endParaRPr lang="fr-CA" dirty="0"/>
          </a:p>
        </p:txBody>
      </p:sp>
      <p:sp>
        <p:nvSpPr>
          <p:cNvPr id="4" name="Slide Number Placeholder 3"/>
          <p:cNvSpPr>
            <a:spLocks noGrp="1"/>
          </p:cNvSpPr>
          <p:nvPr>
            <p:ph type="sldNum" sz="quarter" idx="4294967295"/>
            <p:custDataLst>
              <p:tags r:id="rId3"/>
            </p:custDataLst>
          </p:nvPr>
        </p:nvSpPr>
        <p:spPr>
          <a:xfrm>
            <a:off x="6457950" y="4767263"/>
            <a:ext cx="2057400" cy="273844"/>
          </a:xfrm>
          <a:prstGeom prst="rect">
            <a:avLst/>
          </a:prstGeom>
        </p:spPr>
        <p:txBody>
          <a:bodyPr/>
          <a:lstStyle/>
          <a:p>
            <a:fld id="{A520C7F9-FE75-4828-AE01-347361D51543}" type="slidenum">
              <a:rPr lang="en-CA" smtClean="0"/>
              <a:t>3</a:t>
            </a:fld>
            <a:endParaRPr lang="en-CA" dirty="0"/>
          </a:p>
        </p:txBody>
      </p:sp>
    </p:spTree>
    <p:extLst>
      <p:ext uri="{BB962C8B-B14F-4D97-AF65-F5344CB8AC3E}">
        <p14:creationId xmlns:p14="http://schemas.microsoft.com/office/powerpoint/2010/main" val="138562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CA" dirty="0" err="1" smtClean="0"/>
              <a:t>Contexte</a:t>
            </a:r>
            <a:endParaRPr lang="en-CA" dirty="0"/>
          </a:p>
        </p:txBody>
      </p:sp>
      <p:sp>
        <p:nvSpPr>
          <p:cNvPr id="3" name="Content Placeholder 2"/>
          <p:cNvSpPr>
            <a:spLocks noGrp="1"/>
          </p:cNvSpPr>
          <p:nvPr>
            <p:ph idx="1"/>
            <p:custDataLst>
              <p:tags r:id="rId2"/>
            </p:custDataLst>
          </p:nvPr>
        </p:nvSpPr>
        <p:spPr/>
        <p:txBody>
          <a:bodyPr>
            <a:normAutofit lnSpcReduction="10000"/>
          </a:bodyPr>
          <a:lstStyle/>
          <a:p>
            <a:pPr marL="0" indent="0">
              <a:buNone/>
            </a:pPr>
            <a:r>
              <a:rPr lang="fr-FR" b="0" i="0" dirty="0">
                <a:solidFill>
                  <a:srgbClr val="000000"/>
                </a:solidFill>
                <a:effectLst/>
                <a:latin typeface="Arial" panose="020B0604020202020204" pitchFamily="34" charset="0"/>
                <a:cs typeface="Arial" panose="020B0604020202020204" pitchFamily="34" charset="0"/>
              </a:rPr>
              <a:t>L’amélioration de notre mode de rémunération des avocats est une étape de grande importance dans la modernisation du système d’aide juridique de l’Ontario. Elle permettra à AJO de mieux répondre aux besoins communautaires et de placer nos clients au cœur de toutes nos activités.</a:t>
            </a:r>
            <a:endParaRPr lang="fr-CA" dirty="0">
              <a:latin typeface="Arial" panose="020B0604020202020204" pitchFamily="34" charset="0"/>
              <a:cs typeface="Arial" panose="020B0604020202020204" pitchFamily="34" charset="0"/>
            </a:endParaRPr>
          </a:p>
          <a:p>
            <a:pPr marL="0" indent="0">
              <a:buNone/>
            </a:pPr>
            <a:r>
              <a:rPr lang="fr-CA" dirty="0"/>
              <a:t>À cette fin, nous sollicitons vos avis sur la réforme du tarif, le remaniement d’</a:t>
            </a:r>
            <a:r>
              <a:rPr lang="fr-CA" i="1" dirty="0"/>
              <a:t>Aide juridique en ligne </a:t>
            </a:r>
            <a:r>
              <a:rPr lang="fr-CA" dirty="0"/>
              <a:t>et l’amélioration de l’accès à l’information nécessaire pour assurer une facturation exacte.</a:t>
            </a:r>
          </a:p>
          <a:p>
            <a:endParaRPr lang="fr-CA" dirty="0"/>
          </a:p>
        </p:txBody>
      </p:sp>
      <p:sp>
        <p:nvSpPr>
          <p:cNvPr id="4" name="Slide Number Placeholder 3"/>
          <p:cNvSpPr>
            <a:spLocks noGrp="1"/>
          </p:cNvSpPr>
          <p:nvPr>
            <p:ph type="sldNum" sz="quarter" idx="4294967295"/>
            <p:custDataLst>
              <p:tags r:id="rId3"/>
            </p:custDataLst>
          </p:nvPr>
        </p:nvSpPr>
        <p:spPr>
          <a:xfrm>
            <a:off x="6457950" y="4767263"/>
            <a:ext cx="2057400" cy="273844"/>
          </a:xfrm>
          <a:prstGeom prst="rect">
            <a:avLst/>
          </a:prstGeom>
        </p:spPr>
        <p:txBody>
          <a:bodyPr/>
          <a:lstStyle/>
          <a:p>
            <a:fld id="{A520C7F9-FE75-4828-AE01-347361D51543}" type="slidenum">
              <a:rPr lang="en-CA" smtClean="0"/>
              <a:t>4</a:t>
            </a:fld>
            <a:endParaRPr lang="en-CA" dirty="0"/>
          </a:p>
        </p:txBody>
      </p:sp>
    </p:spTree>
    <p:extLst>
      <p:ext uri="{BB962C8B-B14F-4D97-AF65-F5344CB8AC3E}">
        <p14:creationId xmlns:p14="http://schemas.microsoft.com/office/powerpoint/2010/main" val="34143714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628650" y="-20881"/>
            <a:ext cx="7886700" cy="994172"/>
          </a:xfrm>
        </p:spPr>
        <p:txBody>
          <a:bodyPr/>
          <a:lstStyle/>
          <a:p>
            <a:r>
              <a:rPr lang="en-CA" dirty="0" smtClean="0"/>
              <a:t>Situation</a:t>
            </a:r>
            <a:endParaRPr lang="en-CA" dirty="0"/>
          </a:p>
        </p:txBody>
      </p:sp>
      <p:sp>
        <p:nvSpPr>
          <p:cNvPr id="3" name="Content Placeholder 2"/>
          <p:cNvSpPr>
            <a:spLocks noGrp="1"/>
          </p:cNvSpPr>
          <p:nvPr>
            <p:ph idx="1"/>
            <p:custDataLst>
              <p:tags r:id="rId2"/>
            </p:custDataLst>
          </p:nvPr>
        </p:nvSpPr>
        <p:spPr>
          <a:xfrm>
            <a:off x="628650" y="486889"/>
            <a:ext cx="7886700" cy="3839862"/>
          </a:xfrm>
        </p:spPr>
        <p:txBody>
          <a:bodyPr>
            <a:noAutofit/>
          </a:bodyPr>
          <a:lstStyle/>
          <a:p>
            <a:r>
              <a:rPr lang="fr-CA" sz="1500" dirty="0"/>
              <a:t>Changer la façon dont AJO paie les avocats est un aspect important du programme de modernisation d’AJO, qui vise à actualiser le système d’aide juridique de l’Ontario et à rendre AJO plus à l’écoute des besoins des avocats, des clients et du public, tout en continuant d’assurer une gestion responsable des fonds publics.</a:t>
            </a:r>
          </a:p>
          <a:p>
            <a:r>
              <a:rPr lang="fr-CA" sz="1500" dirty="0"/>
              <a:t>À l’heure actuelle, nous ne disposons pas des fonds nécessaires pour augmenter le tarif. Les consultations portent donc sur des mises à jour immédiates, qui ne concernent pas les coûts. Toutefois, nous aimerions savoir où vous souhaiteriez voir des augmentations à l’avenir, si et quand cela sera possible. </a:t>
            </a:r>
          </a:p>
          <a:p>
            <a:r>
              <a:rPr lang="fr-CA" sz="1500" dirty="0"/>
              <a:t>Nous tiendrons compte de vos commentaires pour décider comment simplifier nos règles existantes en matière de facturation, améliorer </a:t>
            </a:r>
            <a:r>
              <a:rPr lang="fr-CA" sz="1500" i="1" dirty="0"/>
              <a:t>Aide juridique en ligne </a:t>
            </a:r>
            <a:r>
              <a:rPr lang="fr-CA" sz="1500" dirty="0"/>
              <a:t>afin de réduire le temps et l’effort consacrés à la soumission de factures, et élargir l’accès en ligne à l’information.</a:t>
            </a:r>
          </a:p>
          <a:p>
            <a:r>
              <a:rPr lang="fr-CA" sz="1500" dirty="0"/>
              <a:t>Notre objectif est de recevoir autant de commentaires et de perspectives que possible pour éclairer les décisions importantes que nous devrons prendre pour faciliter votre travail.</a:t>
            </a:r>
          </a:p>
          <a:p>
            <a:endParaRPr lang="fr-CA" sz="1500" dirty="0"/>
          </a:p>
          <a:p>
            <a:pPr marL="0" indent="0">
              <a:buNone/>
            </a:pPr>
            <a:endParaRPr lang="fr-CA" sz="1500" dirty="0"/>
          </a:p>
          <a:p>
            <a:endParaRPr lang="fr-CA" sz="1500" dirty="0"/>
          </a:p>
          <a:p>
            <a:pPr marL="0" indent="0">
              <a:buNone/>
            </a:pPr>
            <a:r>
              <a:rPr lang="fr-CA" sz="1500" dirty="0"/>
              <a:t> </a:t>
            </a:r>
          </a:p>
          <a:p>
            <a:pPr marL="0" indent="0">
              <a:buNone/>
            </a:pPr>
            <a:r>
              <a:rPr lang="fr-CA" sz="1500" dirty="0"/>
              <a:t> </a:t>
            </a:r>
          </a:p>
          <a:p>
            <a:pPr marL="0" indent="0">
              <a:buNone/>
            </a:pPr>
            <a:r>
              <a:rPr lang="fr-CA" sz="1500" dirty="0"/>
              <a:t> </a:t>
            </a:r>
          </a:p>
          <a:p>
            <a:pPr marL="0" indent="0">
              <a:buNone/>
            </a:pPr>
            <a:r>
              <a:rPr lang="fr-CA" sz="1500" dirty="0"/>
              <a:t> </a:t>
            </a:r>
          </a:p>
          <a:p>
            <a:endParaRPr lang="fr-CA" sz="1500" dirty="0"/>
          </a:p>
        </p:txBody>
      </p:sp>
      <p:sp>
        <p:nvSpPr>
          <p:cNvPr id="4" name="Slide Number Placeholder 3"/>
          <p:cNvSpPr>
            <a:spLocks noGrp="1"/>
          </p:cNvSpPr>
          <p:nvPr>
            <p:ph type="sldNum" sz="quarter" idx="4294967295"/>
            <p:custDataLst>
              <p:tags r:id="rId3"/>
            </p:custDataLst>
          </p:nvPr>
        </p:nvSpPr>
        <p:spPr>
          <a:xfrm>
            <a:off x="6457950" y="4767263"/>
            <a:ext cx="2057400" cy="273844"/>
          </a:xfrm>
          <a:prstGeom prst="rect">
            <a:avLst/>
          </a:prstGeom>
        </p:spPr>
        <p:txBody>
          <a:bodyPr/>
          <a:lstStyle/>
          <a:p>
            <a:fld id="{A520C7F9-FE75-4828-AE01-347361D51543}" type="slidenum">
              <a:rPr lang="en-CA" smtClean="0"/>
              <a:t>5</a:t>
            </a:fld>
            <a:endParaRPr lang="en-CA" dirty="0"/>
          </a:p>
        </p:txBody>
      </p:sp>
    </p:spTree>
    <p:extLst>
      <p:ext uri="{BB962C8B-B14F-4D97-AF65-F5344CB8AC3E}">
        <p14:creationId xmlns:p14="http://schemas.microsoft.com/office/powerpoint/2010/main" val="24375141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CA" dirty="0" err="1"/>
              <a:t>Principes</a:t>
            </a:r>
            <a:endParaRPr lang="en-CA" dirty="0"/>
          </a:p>
        </p:txBody>
      </p:sp>
      <p:sp>
        <p:nvSpPr>
          <p:cNvPr id="3" name="Content Placeholder 2"/>
          <p:cNvSpPr>
            <a:spLocks noGrp="1"/>
          </p:cNvSpPr>
          <p:nvPr>
            <p:ph idx="1"/>
            <p:custDataLst>
              <p:tags r:id="rId2"/>
            </p:custDataLst>
          </p:nvPr>
        </p:nvSpPr>
        <p:spPr/>
        <p:txBody>
          <a:bodyPr>
            <a:normAutofit fontScale="92500" lnSpcReduction="10000"/>
          </a:bodyPr>
          <a:lstStyle/>
          <a:p>
            <a:pPr lvl="1"/>
            <a:r>
              <a:rPr lang="fr-CA" sz="2400" dirty="0"/>
              <a:t>Souplesse pour s’adapter aux besoins changeants</a:t>
            </a:r>
          </a:p>
          <a:p>
            <a:pPr lvl="1"/>
            <a:r>
              <a:rPr lang="fr-CA" sz="2400" dirty="0"/>
              <a:t>Efficacité par rapport aux coûts pour favoriser la durabilité</a:t>
            </a:r>
          </a:p>
          <a:p>
            <a:pPr lvl="1"/>
            <a:r>
              <a:rPr lang="fr-CA" sz="2400" dirty="0"/>
              <a:t>Efficience pour assurer l’optimisation des ressources</a:t>
            </a:r>
          </a:p>
          <a:p>
            <a:pPr lvl="1"/>
            <a:r>
              <a:rPr lang="fr-CA" sz="2400" dirty="0"/>
              <a:t>Responsabilisation</a:t>
            </a:r>
          </a:p>
          <a:p>
            <a:pPr lvl="1"/>
            <a:r>
              <a:rPr lang="fr-CA" sz="2400" dirty="0"/>
              <a:t>Équité pour assurer un paiement correspondant au travail exécuté</a:t>
            </a:r>
          </a:p>
          <a:p>
            <a:pPr lvl="1"/>
            <a:r>
              <a:rPr lang="fr-CA" sz="2400" dirty="0"/>
              <a:t>Incitation à fournir un bon service à la clientèle et, pour les avocats, à accepter des clients d’AJO</a:t>
            </a:r>
          </a:p>
          <a:p>
            <a:pPr lvl="1"/>
            <a:endParaRPr lang="fr-CA" dirty="0"/>
          </a:p>
          <a:p>
            <a:endParaRPr lang="fr-CA" dirty="0"/>
          </a:p>
        </p:txBody>
      </p:sp>
      <p:sp>
        <p:nvSpPr>
          <p:cNvPr id="4" name="Slide Number Placeholder 3"/>
          <p:cNvSpPr>
            <a:spLocks noGrp="1"/>
          </p:cNvSpPr>
          <p:nvPr>
            <p:ph type="sldNum" sz="quarter" idx="4294967295"/>
            <p:custDataLst>
              <p:tags r:id="rId3"/>
            </p:custDataLst>
          </p:nvPr>
        </p:nvSpPr>
        <p:spPr>
          <a:xfrm>
            <a:off x="6457950" y="4767263"/>
            <a:ext cx="2057400" cy="273844"/>
          </a:xfrm>
          <a:prstGeom prst="rect">
            <a:avLst/>
          </a:prstGeom>
        </p:spPr>
        <p:txBody>
          <a:bodyPr/>
          <a:lstStyle/>
          <a:p>
            <a:fld id="{A520C7F9-FE75-4828-AE01-347361D51543}" type="slidenum">
              <a:rPr lang="en-CA" smtClean="0"/>
              <a:t>6</a:t>
            </a:fld>
            <a:endParaRPr lang="en-CA" dirty="0"/>
          </a:p>
        </p:txBody>
      </p:sp>
    </p:spTree>
    <p:extLst>
      <p:ext uri="{BB962C8B-B14F-4D97-AF65-F5344CB8AC3E}">
        <p14:creationId xmlns:p14="http://schemas.microsoft.com/office/powerpoint/2010/main" val="23063041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fr-CA" dirty="0"/>
              <a:t>Processus de consultation en trois volets</a:t>
            </a:r>
          </a:p>
        </p:txBody>
      </p:sp>
      <p:sp>
        <p:nvSpPr>
          <p:cNvPr id="3" name="Content Placeholder 2"/>
          <p:cNvSpPr>
            <a:spLocks noGrp="1"/>
          </p:cNvSpPr>
          <p:nvPr>
            <p:ph idx="1"/>
            <p:custDataLst>
              <p:tags r:id="rId2"/>
            </p:custDataLst>
          </p:nvPr>
        </p:nvSpPr>
        <p:spPr/>
        <p:txBody>
          <a:bodyPr/>
          <a:lstStyle/>
          <a:p>
            <a:pPr marL="385763" indent="-385763">
              <a:buFont typeface="+mj-lt"/>
              <a:buAutoNum type="arabicPeriod"/>
            </a:pPr>
            <a:r>
              <a:rPr lang="fr-CA" dirty="0"/>
              <a:t>Discussions en petits groupes fondées sur un domaine du droit  – ouvertes à tous les avocats inscrits sur les listes</a:t>
            </a:r>
          </a:p>
          <a:p>
            <a:pPr marL="385763" indent="-385763">
              <a:buFont typeface="+mj-lt"/>
              <a:buAutoNum type="arabicPeriod"/>
            </a:pPr>
            <a:r>
              <a:rPr lang="fr-CA" dirty="0"/>
              <a:t>Sondage envoyé à tous les avocats inscrits sur les listes</a:t>
            </a:r>
          </a:p>
          <a:p>
            <a:pPr marL="385763" indent="-385763">
              <a:buFont typeface="+mj-lt"/>
              <a:buAutoNum type="arabicPeriod"/>
            </a:pPr>
            <a:r>
              <a:rPr lang="fr-CA" dirty="0"/>
              <a:t>Observations écrites</a:t>
            </a:r>
          </a:p>
          <a:p>
            <a:pPr marL="0" indent="0">
              <a:buNone/>
            </a:pPr>
            <a:endParaRPr lang="fr-CA" dirty="0"/>
          </a:p>
        </p:txBody>
      </p:sp>
      <p:sp>
        <p:nvSpPr>
          <p:cNvPr id="4" name="Slide Number Placeholder 3"/>
          <p:cNvSpPr>
            <a:spLocks noGrp="1"/>
          </p:cNvSpPr>
          <p:nvPr>
            <p:ph type="sldNum" sz="quarter" idx="4294967295"/>
            <p:custDataLst>
              <p:tags r:id="rId3"/>
            </p:custDataLst>
          </p:nvPr>
        </p:nvSpPr>
        <p:spPr>
          <a:xfrm>
            <a:off x="6457950" y="4767263"/>
            <a:ext cx="2057400" cy="273844"/>
          </a:xfrm>
          <a:prstGeom prst="rect">
            <a:avLst/>
          </a:prstGeom>
        </p:spPr>
        <p:txBody>
          <a:bodyPr/>
          <a:lstStyle/>
          <a:p>
            <a:fld id="{A520C7F9-FE75-4828-AE01-347361D51543}" type="slidenum">
              <a:rPr lang="en-CA" smtClean="0"/>
              <a:t>7</a:t>
            </a:fld>
            <a:endParaRPr lang="en-CA" dirty="0"/>
          </a:p>
        </p:txBody>
      </p:sp>
    </p:spTree>
    <p:extLst>
      <p:ext uri="{BB962C8B-B14F-4D97-AF65-F5344CB8AC3E}">
        <p14:creationId xmlns:p14="http://schemas.microsoft.com/office/powerpoint/2010/main" val="15182951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fr-CA" dirty="0"/>
              <a:t>Ce que vous nous avez dit </a:t>
            </a:r>
          </a:p>
        </p:txBody>
      </p:sp>
      <p:sp>
        <p:nvSpPr>
          <p:cNvPr id="3" name="Content Placeholder 2"/>
          <p:cNvSpPr>
            <a:spLocks noGrp="1"/>
          </p:cNvSpPr>
          <p:nvPr>
            <p:ph idx="1"/>
            <p:custDataLst>
              <p:tags r:id="rId2"/>
            </p:custDataLst>
          </p:nvPr>
        </p:nvSpPr>
        <p:spPr/>
        <p:txBody>
          <a:bodyPr>
            <a:normAutofit fontScale="85000" lnSpcReduction="10000"/>
          </a:bodyPr>
          <a:lstStyle/>
          <a:p>
            <a:r>
              <a:rPr lang="fr-CA" i="1" dirty="0"/>
              <a:t>Aide juridique en ligne </a:t>
            </a:r>
            <a:r>
              <a:rPr lang="fr-CA" dirty="0"/>
              <a:t>est un système désuet et peu convivial.</a:t>
            </a:r>
          </a:p>
          <a:p>
            <a:r>
              <a:rPr lang="fr-CA" dirty="0"/>
              <a:t>Les augmentations discrétionnaires sont imprévisibles et souvent pas approuvées.</a:t>
            </a:r>
          </a:p>
          <a:p>
            <a:r>
              <a:rPr lang="fr-CA" dirty="0"/>
              <a:t>Le tarif est inadéquat.</a:t>
            </a:r>
          </a:p>
          <a:p>
            <a:r>
              <a:rPr lang="fr-CA" dirty="0"/>
              <a:t> L’effort administratif qu’exige la facturation est excessif.</a:t>
            </a:r>
          </a:p>
          <a:p>
            <a:r>
              <a:rPr lang="fr-CA" dirty="0" smtClean="0"/>
              <a:t>24 % </a:t>
            </a:r>
            <a:r>
              <a:rPr lang="fr-CA" dirty="0"/>
              <a:t>seulement des répondants au </a:t>
            </a:r>
            <a:r>
              <a:rPr lang="fr-FR" dirty="0"/>
              <a:t>sondage de 2019 sur la satisfaction des avocats étaient satisfaits des pratiques de facturation et de paiement d’AJO, le pourcentage le plus bas comparé à d’autres aspects des activités d’AJO soumis à l’évaluation des répondants</a:t>
            </a:r>
            <a:r>
              <a:rPr lang="fr-CA" dirty="0"/>
              <a:t>.</a:t>
            </a:r>
          </a:p>
          <a:p>
            <a:endParaRPr lang="fr-CA" dirty="0"/>
          </a:p>
        </p:txBody>
      </p:sp>
      <p:sp>
        <p:nvSpPr>
          <p:cNvPr id="4" name="Slide Number Placeholder 3"/>
          <p:cNvSpPr>
            <a:spLocks noGrp="1"/>
          </p:cNvSpPr>
          <p:nvPr>
            <p:ph type="sldNum" sz="quarter" idx="4294967295"/>
            <p:custDataLst>
              <p:tags r:id="rId3"/>
            </p:custDataLst>
          </p:nvPr>
        </p:nvSpPr>
        <p:spPr>
          <a:xfrm>
            <a:off x="6457950" y="4767263"/>
            <a:ext cx="2057400" cy="273844"/>
          </a:xfrm>
          <a:prstGeom prst="rect">
            <a:avLst/>
          </a:prstGeom>
        </p:spPr>
        <p:txBody>
          <a:bodyPr/>
          <a:lstStyle/>
          <a:p>
            <a:fld id="{A520C7F9-FE75-4828-AE01-347361D51543}" type="slidenum">
              <a:rPr lang="en-CA" smtClean="0"/>
              <a:t>8</a:t>
            </a:fld>
            <a:endParaRPr lang="en-CA" dirty="0"/>
          </a:p>
        </p:txBody>
      </p:sp>
    </p:spTree>
    <p:extLst>
      <p:ext uri="{BB962C8B-B14F-4D97-AF65-F5344CB8AC3E}">
        <p14:creationId xmlns:p14="http://schemas.microsoft.com/office/powerpoint/2010/main" val="3983243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628650" y="92309"/>
            <a:ext cx="7886700" cy="994172"/>
          </a:xfrm>
        </p:spPr>
        <p:txBody>
          <a:bodyPr/>
          <a:lstStyle/>
          <a:p>
            <a:r>
              <a:rPr lang="en-CA" dirty="0" err="1"/>
              <a:t>Processus</a:t>
            </a:r>
            <a:endParaRPr lang="en-CA" dirty="0"/>
          </a:p>
        </p:txBody>
      </p:sp>
      <p:sp>
        <p:nvSpPr>
          <p:cNvPr id="3" name="Content Placeholder 2"/>
          <p:cNvSpPr>
            <a:spLocks noGrp="1"/>
          </p:cNvSpPr>
          <p:nvPr>
            <p:ph idx="1"/>
            <p:custDataLst>
              <p:tags r:id="rId2"/>
            </p:custDataLst>
          </p:nvPr>
        </p:nvSpPr>
        <p:spPr>
          <a:xfrm>
            <a:off x="628650" y="1086481"/>
            <a:ext cx="7886700" cy="3263504"/>
          </a:xfrm>
        </p:spPr>
        <p:txBody>
          <a:bodyPr>
            <a:normAutofit fontScale="85000" lnSpcReduction="10000"/>
          </a:bodyPr>
          <a:lstStyle/>
          <a:p>
            <a:pPr marL="0" indent="0">
              <a:buNone/>
            </a:pPr>
            <a:endParaRPr lang="fr-CA" dirty="0"/>
          </a:p>
          <a:p>
            <a:pPr marL="385763" indent="-385763">
              <a:buFont typeface="+mj-lt"/>
              <a:buAutoNum type="arabicPeriod"/>
            </a:pPr>
            <a:r>
              <a:rPr lang="fr-CA" dirty="0"/>
              <a:t>La première série de questions est de nature générale. Vos réponses éclaireront notre travail à l’avenir. </a:t>
            </a:r>
          </a:p>
          <a:p>
            <a:pPr marL="385763" indent="-385763">
              <a:buFont typeface="+mj-lt"/>
              <a:buAutoNum type="arabicPeriod"/>
            </a:pPr>
            <a:r>
              <a:rPr lang="fr-CA" dirty="0"/>
              <a:t>Les questions qui suivent se fondent sur les commentaires que nous avons reçus dans le passé et nous voulons savoir ce que vous pensez de ces problèmes et des solutions possibles.</a:t>
            </a:r>
          </a:p>
          <a:p>
            <a:pPr marL="385763" indent="-385763">
              <a:buFont typeface="+mj-lt"/>
              <a:buAutoNum type="arabicPeriod"/>
            </a:pPr>
            <a:r>
              <a:rPr lang="fr-CA" dirty="0"/>
              <a:t>Nous espérons que parler de ces problèmes déclenchera un dialogue sur d’autres questions et leurs solutions possibles. </a:t>
            </a:r>
          </a:p>
        </p:txBody>
      </p:sp>
      <p:sp>
        <p:nvSpPr>
          <p:cNvPr id="4" name="Slide Number Placeholder 3"/>
          <p:cNvSpPr>
            <a:spLocks noGrp="1"/>
          </p:cNvSpPr>
          <p:nvPr>
            <p:ph type="sldNum" sz="quarter" idx="4294967295"/>
            <p:custDataLst>
              <p:tags r:id="rId3"/>
            </p:custDataLst>
          </p:nvPr>
        </p:nvSpPr>
        <p:spPr>
          <a:xfrm>
            <a:off x="6457950" y="4767263"/>
            <a:ext cx="2057400" cy="273844"/>
          </a:xfrm>
          <a:prstGeom prst="rect">
            <a:avLst/>
          </a:prstGeom>
        </p:spPr>
        <p:txBody>
          <a:bodyPr/>
          <a:lstStyle/>
          <a:p>
            <a:fld id="{A520C7F9-FE75-4828-AE01-347361D51543}" type="slidenum">
              <a:rPr lang="en-CA" smtClean="0"/>
              <a:t>9</a:t>
            </a:fld>
            <a:endParaRPr lang="en-CA" dirty="0"/>
          </a:p>
        </p:txBody>
      </p:sp>
    </p:spTree>
    <p:extLst>
      <p:ext uri="{BB962C8B-B14F-4D97-AF65-F5344CB8AC3E}">
        <p14:creationId xmlns:p14="http://schemas.microsoft.com/office/powerpoint/2010/main" val="125534013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3"/>
</p:tagLst>
</file>

<file path=ppt/tags/tag11.xml><?xml version="1.0" encoding="utf-8"?>
<p:tagLst xmlns:a="http://schemas.openxmlformats.org/drawingml/2006/main" xmlns:r="http://schemas.openxmlformats.org/officeDocument/2006/relationships" xmlns:p="http://schemas.openxmlformats.org/presentationml/2006/main">
  <p:tag name="NUM" val="1"/>
</p:tagLst>
</file>

<file path=ppt/tags/tag12.xml><?xml version="1.0" encoding="utf-8"?>
<p:tagLst xmlns:a="http://schemas.openxmlformats.org/drawingml/2006/main" xmlns:r="http://schemas.openxmlformats.org/officeDocument/2006/relationships" xmlns:p="http://schemas.openxmlformats.org/presentationml/2006/main">
  <p:tag name="NUM" val="2"/>
</p:tagLst>
</file>

<file path=ppt/tags/tag13.xml><?xml version="1.0" encoding="utf-8"?>
<p:tagLst xmlns:a="http://schemas.openxmlformats.org/drawingml/2006/main" xmlns:r="http://schemas.openxmlformats.org/officeDocument/2006/relationships" xmlns:p="http://schemas.openxmlformats.org/presentationml/2006/main">
  <p:tag name="NUM" val="3"/>
</p:tagLst>
</file>

<file path=ppt/tags/tag14.xml><?xml version="1.0" encoding="utf-8"?>
<p:tagLst xmlns:a="http://schemas.openxmlformats.org/drawingml/2006/main" xmlns:r="http://schemas.openxmlformats.org/officeDocument/2006/relationships" xmlns:p="http://schemas.openxmlformats.org/presentationml/2006/main">
  <p:tag name="NUM" val="1"/>
</p:tagLst>
</file>

<file path=ppt/tags/tag15.xml><?xml version="1.0" encoding="utf-8"?>
<p:tagLst xmlns:a="http://schemas.openxmlformats.org/drawingml/2006/main" xmlns:r="http://schemas.openxmlformats.org/officeDocument/2006/relationships" xmlns:p="http://schemas.openxmlformats.org/presentationml/2006/main">
  <p:tag name="NUM" val="2"/>
</p:tagLst>
</file>

<file path=ppt/tags/tag16.xml><?xml version="1.0" encoding="utf-8"?>
<p:tagLst xmlns:a="http://schemas.openxmlformats.org/drawingml/2006/main" xmlns:r="http://schemas.openxmlformats.org/officeDocument/2006/relationships" xmlns:p="http://schemas.openxmlformats.org/presentationml/2006/main">
  <p:tag name="NUM" val="3"/>
</p:tagLst>
</file>

<file path=ppt/tags/tag17.xml><?xml version="1.0" encoding="utf-8"?>
<p:tagLst xmlns:a="http://schemas.openxmlformats.org/drawingml/2006/main" xmlns:r="http://schemas.openxmlformats.org/officeDocument/2006/relationships" xmlns:p="http://schemas.openxmlformats.org/presentationml/2006/main">
  <p:tag name="NUM" val="1"/>
</p:tagLst>
</file>

<file path=ppt/tags/tag18.xml><?xml version="1.0" encoding="utf-8"?>
<p:tagLst xmlns:a="http://schemas.openxmlformats.org/drawingml/2006/main" xmlns:r="http://schemas.openxmlformats.org/officeDocument/2006/relationships" xmlns:p="http://schemas.openxmlformats.org/presentationml/2006/main">
  <p:tag name="NUM" val="2"/>
</p:tagLst>
</file>

<file path=ppt/tags/tag19.xml><?xml version="1.0" encoding="utf-8"?>
<p:tagLst xmlns:a="http://schemas.openxmlformats.org/drawingml/2006/main" xmlns:r="http://schemas.openxmlformats.org/officeDocument/2006/relationships" xmlns:p="http://schemas.openxmlformats.org/presentationml/2006/main">
  <p:tag name="NUM" val="3"/>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20.xml><?xml version="1.0" encoding="utf-8"?>
<p:tagLst xmlns:a="http://schemas.openxmlformats.org/drawingml/2006/main" xmlns:r="http://schemas.openxmlformats.org/officeDocument/2006/relationships" xmlns:p="http://schemas.openxmlformats.org/presentationml/2006/main">
  <p:tag name="NUM" val="1"/>
</p:tagLst>
</file>

<file path=ppt/tags/tag21.xml><?xml version="1.0" encoding="utf-8"?>
<p:tagLst xmlns:a="http://schemas.openxmlformats.org/drawingml/2006/main" xmlns:r="http://schemas.openxmlformats.org/officeDocument/2006/relationships" xmlns:p="http://schemas.openxmlformats.org/presentationml/2006/main">
  <p:tag name="NUM" val="2"/>
</p:tagLst>
</file>

<file path=ppt/tags/tag22.xml><?xml version="1.0" encoding="utf-8"?>
<p:tagLst xmlns:a="http://schemas.openxmlformats.org/drawingml/2006/main" xmlns:r="http://schemas.openxmlformats.org/officeDocument/2006/relationships" xmlns:p="http://schemas.openxmlformats.org/presentationml/2006/main">
  <p:tag name="NUM" val="3"/>
</p:tagLst>
</file>

<file path=ppt/tags/tag23.xml><?xml version="1.0" encoding="utf-8"?>
<p:tagLst xmlns:a="http://schemas.openxmlformats.org/drawingml/2006/main" xmlns:r="http://schemas.openxmlformats.org/officeDocument/2006/relationships" xmlns:p="http://schemas.openxmlformats.org/presentationml/2006/main">
  <p:tag name="NUM" val="1"/>
</p:tagLst>
</file>

<file path=ppt/tags/tag24.xml><?xml version="1.0" encoding="utf-8"?>
<p:tagLst xmlns:a="http://schemas.openxmlformats.org/drawingml/2006/main" xmlns:r="http://schemas.openxmlformats.org/officeDocument/2006/relationships" xmlns:p="http://schemas.openxmlformats.org/presentationml/2006/main">
  <p:tag name="NUM" val="2"/>
</p:tagLst>
</file>

<file path=ppt/tags/tag25.xml><?xml version="1.0" encoding="utf-8"?>
<p:tagLst xmlns:a="http://schemas.openxmlformats.org/drawingml/2006/main" xmlns:r="http://schemas.openxmlformats.org/officeDocument/2006/relationships" xmlns:p="http://schemas.openxmlformats.org/presentationml/2006/main">
  <p:tag name="NUM" val="3"/>
</p:tagLst>
</file>

<file path=ppt/tags/tag26.xml><?xml version="1.0" encoding="utf-8"?>
<p:tagLst xmlns:a="http://schemas.openxmlformats.org/drawingml/2006/main" xmlns:r="http://schemas.openxmlformats.org/officeDocument/2006/relationships" xmlns:p="http://schemas.openxmlformats.org/presentationml/2006/main">
  <p:tag name="NUM" val="1"/>
</p:tagLst>
</file>

<file path=ppt/tags/tag27.xml><?xml version="1.0" encoding="utf-8"?>
<p:tagLst xmlns:a="http://schemas.openxmlformats.org/drawingml/2006/main" xmlns:r="http://schemas.openxmlformats.org/officeDocument/2006/relationships" xmlns:p="http://schemas.openxmlformats.org/presentationml/2006/main">
  <p:tag name="NUM" val="2"/>
</p:tagLst>
</file>

<file path=ppt/tags/tag28.xml><?xml version="1.0" encoding="utf-8"?>
<p:tagLst xmlns:a="http://schemas.openxmlformats.org/drawingml/2006/main" xmlns:r="http://schemas.openxmlformats.org/officeDocument/2006/relationships" xmlns:p="http://schemas.openxmlformats.org/presentationml/2006/main">
  <p:tag name="NUM" val="3"/>
</p:tagLst>
</file>

<file path=ppt/tags/tag29.xml><?xml version="1.0" encoding="utf-8"?>
<p:tagLst xmlns:a="http://schemas.openxmlformats.org/drawingml/2006/main" xmlns:r="http://schemas.openxmlformats.org/officeDocument/2006/relationships" xmlns:p="http://schemas.openxmlformats.org/presentationml/2006/main">
  <p:tag name="NUM" val="1"/>
</p:tagLst>
</file>

<file path=ppt/tags/tag3.xml><?xml version="1.0" encoding="utf-8"?>
<p:tagLst xmlns:a="http://schemas.openxmlformats.org/drawingml/2006/main" xmlns:r="http://schemas.openxmlformats.org/officeDocument/2006/relationships" xmlns:p="http://schemas.openxmlformats.org/presentationml/2006/main">
  <p:tag name="NUM" val="3"/>
</p:tagLst>
</file>

<file path=ppt/tags/tag30.xml><?xml version="1.0" encoding="utf-8"?>
<p:tagLst xmlns:a="http://schemas.openxmlformats.org/drawingml/2006/main" xmlns:r="http://schemas.openxmlformats.org/officeDocument/2006/relationships" xmlns:p="http://schemas.openxmlformats.org/presentationml/2006/main">
  <p:tag name="NUM" val="2"/>
</p:tagLst>
</file>

<file path=ppt/tags/tag31.xml><?xml version="1.0" encoding="utf-8"?>
<p:tagLst xmlns:a="http://schemas.openxmlformats.org/drawingml/2006/main" xmlns:r="http://schemas.openxmlformats.org/officeDocument/2006/relationships" xmlns:p="http://schemas.openxmlformats.org/presentationml/2006/main">
  <p:tag name="NUM" val="3"/>
</p:tagLst>
</file>

<file path=ppt/tags/tag32.xml><?xml version="1.0" encoding="utf-8"?>
<p:tagLst xmlns:a="http://schemas.openxmlformats.org/drawingml/2006/main" xmlns:r="http://schemas.openxmlformats.org/officeDocument/2006/relationships" xmlns:p="http://schemas.openxmlformats.org/presentationml/2006/main">
  <p:tag name="NUM" val="1"/>
</p:tagLst>
</file>

<file path=ppt/tags/tag33.xml><?xml version="1.0" encoding="utf-8"?>
<p:tagLst xmlns:a="http://schemas.openxmlformats.org/drawingml/2006/main" xmlns:r="http://schemas.openxmlformats.org/officeDocument/2006/relationships" xmlns:p="http://schemas.openxmlformats.org/presentationml/2006/main">
  <p:tag name="NUM" val="2"/>
</p:tagLst>
</file>

<file path=ppt/tags/tag34.xml><?xml version="1.0" encoding="utf-8"?>
<p:tagLst xmlns:a="http://schemas.openxmlformats.org/drawingml/2006/main" xmlns:r="http://schemas.openxmlformats.org/officeDocument/2006/relationships" xmlns:p="http://schemas.openxmlformats.org/presentationml/2006/main">
  <p:tag name="NUM" val="3"/>
</p:tagLst>
</file>

<file path=ppt/tags/tag35.xml><?xml version="1.0" encoding="utf-8"?>
<p:tagLst xmlns:a="http://schemas.openxmlformats.org/drawingml/2006/main" xmlns:r="http://schemas.openxmlformats.org/officeDocument/2006/relationships" xmlns:p="http://schemas.openxmlformats.org/presentationml/2006/main">
  <p:tag name="NUM" val="1"/>
</p:tagLst>
</file>

<file path=ppt/tags/tag36.xml><?xml version="1.0" encoding="utf-8"?>
<p:tagLst xmlns:a="http://schemas.openxmlformats.org/drawingml/2006/main" xmlns:r="http://schemas.openxmlformats.org/officeDocument/2006/relationships" xmlns:p="http://schemas.openxmlformats.org/presentationml/2006/main">
  <p:tag name="NUM" val="2"/>
</p:tagLst>
</file>

<file path=ppt/tags/tag37.xml><?xml version="1.0" encoding="utf-8"?>
<p:tagLst xmlns:a="http://schemas.openxmlformats.org/drawingml/2006/main" xmlns:r="http://schemas.openxmlformats.org/officeDocument/2006/relationships" xmlns:p="http://schemas.openxmlformats.org/presentationml/2006/main">
  <p:tag name="NUM" val="3"/>
</p:tagLst>
</file>

<file path=ppt/tags/tag38.xml><?xml version="1.0" encoding="utf-8"?>
<p:tagLst xmlns:a="http://schemas.openxmlformats.org/drawingml/2006/main" xmlns:r="http://schemas.openxmlformats.org/officeDocument/2006/relationships" xmlns:p="http://schemas.openxmlformats.org/presentationml/2006/main">
  <p:tag name="NUM" val="1"/>
</p:tagLst>
</file>

<file path=ppt/tags/tag39.xml><?xml version="1.0" encoding="utf-8"?>
<p:tagLst xmlns:a="http://schemas.openxmlformats.org/drawingml/2006/main" xmlns:r="http://schemas.openxmlformats.org/officeDocument/2006/relationships" xmlns:p="http://schemas.openxmlformats.org/presentationml/2006/main">
  <p:tag name="NUM" val="2"/>
</p:tagLst>
</file>

<file path=ppt/tags/tag4.xml><?xml version="1.0" encoding="utf-8"?>
<p:tagLst xmlns:a="http://schemas.openxmlformats.org/drawingml/2006/main" xmlns:r="http://schemas.openxmlformats.org/officeDocument/2006/relationships" xmlns:p="http://schemas.openxmlformats.org/presentationml/2006/main">
  <p:tag name="NUM" val="4"/>
</p:tagLst>
</file>

<file path=ppt/tags/tag40.xml><?xml version="1.0" encoding="utf-8"?>
<p:tagLst xmlns:a="http://schemas.openxmlformats.org/drawingml/2006/main" xmlns:r="http://schemas.openxmlformats.org/officeDocument/2006/relationships" xmlns:p="http://schemas.openxmlformats.org/presentationml/2006/main">
  <p:tag name="NUM" val="3"/>
</p:tagLst>
</file>

<file path=ppt/tags/tag41.xml><?xml version="1.0" encoding="utf-8"?>
<p:tagLst xmlns:a="http://schemas.openxmlformats.org/drawingml/2006/main" xmlns:r="http://schemas.openxmlformats.org/officeDocument/2006/relationships" xmlns:p="http://schemas.openxmlformats.org/presentationml/2006/main">
  <p:tag name="NUM" val="1"/>
</p:tagLst>
</file>

<file path=ppt/tags/tag42.xml><?xml version="1.0" encoding="utf-8"?>
<p:tagLst xmlns:a="http://schemas.openxmlformats.org/drawingml/2006/main" xmlns:r="http://schemas.openxmlformats.org/officeDocument/2006/relationships" xmlns:p="http://schemas.openxmlformats.org/presentationml/2006/main">
  <p:tag name="NUM" val="2"/>
</p:tagLst>
</file>

<file path=ppt/tags/tag43.xml><?xml version="1.0" encoding="utf-8"?>
<p:tagLst xmlns:a="http://schemas.openxmlformats.org/drawingml/2006/main" xmlns:r="http://schemas.openxmlformats.org/officeDocument/2006/relationships" xmlns:p="http://schemas.openxmlformats.org/presentationml/2006/main">
  <p:tag name="NUM" val="3"/>
</p:tagLst>
</file>

<file path=ppt/tags/tag44.xml><?xml version="1.0" encoding="utf-8"?>
<p:tagLst xmlns:a="http://schemas.openxmlformats.org/drawingml/2006/main" xmlns:r="http://schemas.openxmlformats.org/officeDocument/2006/relationships" xmlns:p="http://schemas.openxmlformats.org/presentationml/2006/main">
  <p:tag name="NUM" val="1"/>
</p:tagLst>
</file>

<file path=ppt/tags/tag45.xml><?xml version="1.0" encoding="utf-8"?>
<p:tagLst xmlns:a="http://schemas.openxmlformats.org/drawingml/2006/main" xmlns:r="http://schemas.openxmlformats.org/officeDocument/2006/relationships" xmlns:p="http://schemas.openxmlformats.org/presentationml/2006/main">
  <p:tag name="NUM" val="2"/>
</p:tagLst>
</file>

<file path=ppt/tags/tag46.xml><?xml version="1.0" encoding="utf-8"?>
<p:tagLst xmlns:a="http://schemas.openxmlformats.org/drawingml/2006/main" xmlns:r="http://schemas.openxmlformats.org/officeDocument/2006/relationships" xmlns:p="http://schemas.openxmlformats.org/presentationml/2006/main">
  <p:tag name="NUM" val="3"/>
</p:tagLst>
</file>

<file path=ppt/tags/tag47.xml><?xml version="1.0" encoding="utf-8"?>
<p:tagLst xmlns:a="http://schemas.openxmlformats.org/drawingml/2006/main" xmlns:r="http://schemas.openxmlformats.org/officeDocument/2006/relationships" xmlns:p="http://schemas.openxmlformats.org/presentationml/2006/main">
  <p:tag name="NUM" val="1"/>
</p:tagLst>
</file>

<file path=ppt/tags/tag48.xml><?xml version="1.0" encoding="utf-8"?>
<p:tagLst xmlns:a="http://schemas.openxmlformats.org/drawingml/2006/main" xmlns:r="http://schemas.openxmlformats.org/officeDocument/2006/relationships" xmlns:p="http://schemas.openxmlformats.org/presentationml/2006/main">
  <p:tag name="NUM" val="2"/>
</p:tagLst>
</file>

<file path=ppt/tags/tag49.xml><?xml version="1.0" encoding="utf-8"?>
<p:tagLst xmlns:a="http://schemas.openxmlformats.org/drawingml/2006/main" xmlns:r="http://schemas.openxmlformats.org/officeDocument/2006/relationships" xmlns:p="http://schemas.openxmlformats.org/presentationml/2006/main">
  <p:tag name="NUM" val="3"/>
</p:tagLst>
</file>

<file path=ppt/tags/tag5.xml><?xml version="1.0" encoding="utf-8"?>
<p:tagLst xmlns:a="http://schemas.openxmlformats.org/drawingml/2006/main" xmlns:r="http://schemas.openxmlformats.org/officeDocument/2006/relationships" xmlns:p="http://schemas.openxmlformats.org/presentationml/2006/main">
  <p:tag name="NUM" val="1"/>
</p:tagLst>
</file>

<file path=ppt/tags/tag50.xml><?xml version="1.0" encoding="utf-8"?>
<p:tagLst xmlns:a="http://schemas.openxmlformats.org/drawingml/2006/main" xmlns:r="http://schemas.openxmlformats.org/officeDocument/2006/relationships" xmlns:p="http://schemas.openxmlformats.org/presentationml/2006/main">
  <p:tag name="NUM" val="1"/>
</p:tagLst>
</file>

<file path=ppt/tags/tag51.xml><?xml version="1.0" encoding="utf-8"?>
<p:tagLst xmlns:a="http://schemas.openxmlformats.org/drawingml/2006/main" xmlns:r="http://schemas.openxmlformats.org/officeDocument/2006/relationships" xmlns:p="http://schemas.openxmlformats.org/presentationml/2006/main">
  <p:tag name="NUM" val="2"/>
</p:tagLst>
</file>

<file path=ppt/tags/tag52.xml><?xml version="1.0" encoding="utf-8"?>
<p:tagLst xmlns:a="http://schemas.openxmlformats.org/drawingml/2006/main" xmlns:r="http://schemas.openxmlformats.org/officeDocument/2006/relationships" xmlns:p="http://schemas.openxmlformats.org/presentationml/2006/main">
  <p:tag name="NUM" val="3"/>
</p:tagLst>
</file>

<file path=ppt/tags/tag53.xml><?xml version="1.0" encoding="utf-8"?>
<p:tagLst xmlns:a="http://schemas.openxmlformats.org/drawingml/2006/main" xmlns:r="http://schemas.openxmlformats.org/officeDocument/2006/relationships" xmlns:p="http://schemas.openxmlformats.org/presentationml/2006/main">
  <p:tag name="NUM" val="1"/>
</p:tagLst>
</file>

<file path=ppt/tags/tag54.xml><?xml version="1.0" encoding="utf-8"?>
<p:tagLst xmlns:a="http://schemas.openxmlformats.org/drawingml/2006/main" xmlns:r="http://schemas.openxmlformats.org/officeDocument/2006/relationships" xmlns:p="http://schemas.openxmlformats.org/presentationml/2006/main">
  <p:tag name="NUM" val="2"/>
</p:tagLst>
</file>

<file path=ppt/tags/tag6.xml><?xml version="1.0" encoding="utf-8"?>
<p:tagLst xmlns:a="http://schemas.openxmlformats.org/drawingml/2006/main" xmlns:r="http://schemas.openxmlformats.org/officeDocument/2006/relationships" xmlns:p="http://schemas.openxmlformats.org/presentationml/2006/main">
  <p:tag name="NUM" val="2"/>
</p:tagLst>
</file>

<file path=ppt/tags/tag7.xml><?xml version="1.0" encoding="utf-8"?>
<p:tagLst xmlns:a="http://schemas.openxmlformats.org/drawingml/2006/main" xmlns:r="http://schemas.openxmlformats.org/officeDocument/2006/relationships" xmlns:p="http://schemas.openxmlformats.org/presentationml/2006/main">
  <p:tag name="NUM" val="3"/>
</p:tagLst>
</file>

<file path=ppt/tags/tag8.xml><?xml version="1.0" encoding="utf-8"?>
<p:tagLst xmlns:a="http://schemas.openxmlformats.org/drawingml/2006/main" xmlns:r="http://schemas.openxmlformats.org/officeDocument/2006/relationships" xmlns:p="http://schemas.openxmlformats.org/presentationml/2006/main">
  <p:tag name="NUM" val="1"/>
</p:tagLst>
</file>

<file path=ppt/tags/tag9.xml><?xml version="1.0" encoding="utf-8"?>
<p:tagLst xmlns:a="http://schemas.openxmlformats.org/drawingml/2006/main" xmlns:r="http://schemas.openxmlformats.org/officeDocument/2006/relationships" xmlns:p="http://schemas.openxmlformats.org/presentationml/2006/main">
  <p:tag name="NUM" val="2"/>
</p:tagLst>
</file>

<file path=ppt/theme/theme1.xml><?xml version="1.0" encoding="utf-8"?>
<a:theme xmlns:a="http://schemas.openxmlformats.org/drawingml/2006/main" name="Template - New Green - Widescreen">
  <a:themeElements>
    <a:clrScheme name="Custom 2">
      <a:dk1>
        <a:srgbClr val="000000"/>
      </a:dk1>
      <a:lt1>
        <a:srgbClr val="FFFFFF"/>
      </a:lt1>
      <a:dk2>
        <a:srgbClr val="000000"/>
      </a:dk2>
      <a:lt2>
        <a:srgbClr val="808080"/>
      </a:lt2>
      <a:accent1>
        <a:srgbClr val="2761AE"/>
      </a:accent1>
      <a:accent2>
        <a:srgbClr val="008E13"/>
      </a:accent2>
      <a:accent3>
        <a:srgbClr val="25AED2"/>
      </a:accent3>
      <a:accent4>
        <a:srgbClr val="B5DF46"/>
      </a:accent4>
      <a:accent5>
        <a:srgbClr val="FFFFFF"/>
      </a:accent5>
      <a:accent6>
        <a:srgbClr val="000000"/>
      </a:accent6>
      <a:hlink>
        <a:srgbClr val="25AED2"/>
      </a:hlink>
      <a:folHlink>
        <a:srgbClr val="B2B2B2"/>
      </a:folHlink>
    </a:clrScheme>
    <a:fontScheme name="Custom 2">
      <a:majorFont>
        <a:latin typeface="Century"/>
        <a:ea typeface=""/>
        <a:cs typeface=""/>
      </a:majorFont>
      <a:minorFont>
        <a:latin typeface="Arial"/>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AO Internal Blue Template - DCSW" id="{FB130E72-E12E-6144-864C-E26BC6AE8406}" vid="{E9485034-C83B-274E-B161-C37082B38A0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Description0 xmlns="2adefbcc-9ce9-4f92-b89f-7ad215441831">http://redmine.lao.on.ca/issues/11381</Description0>
    <PublishingExpirationDate xmlns="http://schemas.microsoft.com/sharepoint/v3" xsi:nil="true"/>
    <PublishingStartDate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97766F9DAB58CD49851C99437B90FE78" ma:contentTypeVersion="2" ma:contentTypeDescription="Create a new document." ma:contentTypeScope="" ma:versionID="33916e780ef3621e2a766e739b2d84d4">
  <xsd:schema xmlns:xsd="http://www.w3.org/2001/XMLSchema" xmlns:p="http://schemas.microsoft.com/office/2006/metadata/properties" xmlns:ns1="http://schemas.microsoft.com/sharepoint/v3" xmlns:ns2="2adefbcc-9ce9-4f92-b89f-7ad215441831" targetNamespace="http://schemas.microsoft.com/office/2006/metadata/properties" ma:root="true" ma:fieldsID="d016d60222cbf10273908826fb07ec56" ns1:_="" ns2:_="">
    <xsd:import namespace="http://schemas.microsoft.com/sharepoint/v3"/>
    <xsd:import namespace="2adefbcc-9ce9-4f92-b89f-7ad215441831"/>
    <xsd:element name="properties">
      <xsd:complexType>
        <xsd:sequence>
          <xsd:element name="documentManagement">
            <xsd:complexType>
              <xsd:all>
                <xsd:element ref="ns1:PublishingStartDate" minOccurs="0"/>
                <xsd:element ref="ns1:PublishingExpirationDate" minOccurs="0"/>
                <xsd:element ref="ns2:Description0" minOccurs="0"/>
              </xsd:all>
            </xsd:complexType>
          </xsd:element>
        </xsd:sequence>
      </xsd:complexType>
    </xsd:element>
  </xsd:schema>
  <xsd:schema xmlns:xsd="http://www.w3.org/2001/XMLSchema" xmlns:dms="http://schemas.microsoft.com/office/2006/documentManagement/types" targetNamespace="http://schemas.microsoft.com/sharepoint/v3" elementFormDefault="qualified">
    <xsd:import namespace="http://schemas.microsoft.com/office/2006/documentManagement/type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xsd="http://www.w3.org/2001/XMLSchema" xmlns:dms="http://schemas.microsoft.com/office/2006/documentManagement/types" targetNamespace="2adefbcc-9ce9-4f92-b89f-7ad215441831" elementFormDefault="qualified">
    <xsd:import namespace="http://schemas.microsoft.com/office/2006/documentManagement/types"/>
    <xsd:element name="Description0" ma:index="10" nillable="true" ma:displayName="Description" ma:description="Provide a brief description of the file" ma:internalName="Description0">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07C37A6-B183-4C1F-9DA2-7736C44A4B8B}">
  <ds:schemaRefs>
    <ds:schemaRef ds:uri="http://purl.org/dc/dcmitype/"/>
    <ds:schemaRef ds:uri="http://www.w3.org/XML/1998/namespace"/>
    <ds:schemaRef ds:uri="http://purl.org/dc/terms/"/>
    <ds:schemaRef ds:uri="http://schemas.microsoft.com/office/2006/metadata/properties"/>
    <ds:schemaRef ds:uri="http://schemas.microsoft.com/sharepoint/v3"/>
    <ds:schemaRef ds:uri="http://schemas.microsoft.com/office/2006/documentManagement/types"/>
    <ds:schemaRef ds:uri="http://schemas.openxmlformats.org/package/2006/metadata/core-properties"/>
    <ds:schemaRef ds:uri="2adefbcc-9ce9-4f92-b89f-7ad215441831"/>
    <ds:schemaRef ds:uri="http://purl.org/dc/elements/1.1/"/>
  </ds:schemaRefs>
</ds:datastoreItem>
</file>

<file path=customXml/itemProps2.xml><?xml version="1.0" encoding="utf-8"?>
<ds:datastoreItem xmlns:ds="http://schemas.openxmlformats.org/officeDocument/2006/customXml" ds:itemID="{A352FD3D-CE3A-4AC3-BF1B-B9EA578E444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2adefbcc-9ce9-4f92-b89f-7ad215441831"/>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CB8784A5-74A1-4096-986A-AB795C9B718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Internal_Blue (1)</Template>
  <TotalTime>541</TotalTime>
  <Words>979</Words>
  <Application>Microsoft Office PowerPoint</Application>
  <PresentationFormat>On-screen Show (16:9)</PresentationFormat>
  <Paragraphs>131</Paragraphs>
  <Slides>18</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Adobe Garamond Pro</vt:lpstr>
      <vt:lpstr>Arial</vt:lpstr>
      <vt:lpstr>Calibri</vt:lpstr>
      <vt:lpstr>Century</vt:lpstr>
      <vt:lpstr>Century Schoolbook</vt:lpstr>
      <vt:lpstr>Wingdings</vt:lpstr>
      <vt:lpstr>Template - New Green - Widescreen</vt:lpstr>
      <vt:lpstr>Consultations sur le tarif</vt:lpstr>
      <vt:lpstr>Ordre du jour</vt:lpstr>
      <vt:lpstr>Bienvenue et présentations</vt:lpstr>
      <vt:lpstr>Contexte</vt:lpstr>
      <vt:lpstr>Situation</vt:lpstr>
      <vt:lpstr>Principes</vt:lpstr>
      <vt:lpstr>Processus de consultation en trois volets</vt:lpstr>
      <vt:lpstr>Ce que vous nous avez dit </vt:lpstr>
      <vt:lpstr>Processus</vt:lpstr>
      <vt:lpstr>Améliorer Aide juridique en ligne, la facturation et le portail des avocats</vt:lpstr>
      <vt:lpstr>Heures de début et de fin des audiences</vt:lpstr>
      <vt:lpstr>Remédier aux insuffisances du tarif : réduire la dépendance aux augmentations discrétionnaires</vt:lpstr>
      <vt:lpstr>Remédier aux insuffisances du tarif – Retrait d’accusations</vt:lpstr>
      <vt:lpstr>Honoraires forfaitaires</vt:lpstr>
      <vt:lpstr>Choix de la Couronne</vt:lpstr>
      <vt:lpstr>Autres questions</vt:lpstr>
      <vt:lpstr>Prochaines étapes et calendrier provisoire</vt:lpstr>
      <vt:lpstr>Questions?</vt:lpstr>
    </vt:vector>
  </TitlesOfParts>
  <Company>Legal Aid Ontario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Consultations sur le tarif : Droit criminel (2020 déc)</dc:title>
  <dc:creator>Jonathan Pulik</dc:creator>
  <cp:lastModifiedBy>Christopher Cowley</cp:lastModifiedBy>
  <cp:revision>45</cp:revision>
  <cp:lastPrinted>2016-06-10T15:44:07Z</cp:lastPrinted>
  <dcterms:created xsi:type="dcterms:W3CDTF">2020-11-23T13:29:51Z</dcterms:created>
  <dcterms:modified xsi:type="dcterms:W3CDTF">2020-12-04T17:21:05Z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0x01010097766F9DAB58CD49851C99437B90FE78</vt:lpwstr>
  </property>
  <property fmtid="{D5CDD505-2E9C-101B-9397-08002B2CF9AE}" pid="3" name="Category">
    <vt:lpwstr>Service integration</vt:lpwstr>
  </property>
  <property fmtid="{D5CDD505-2E9C-101B-9397-08002B2CF9AE}" pid="4" name="Status">
    <vt:lpwstr>First draft</vt:lpwstr>
  </property>
</Properties>
</file>