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3"/>
  </p:notesMasterIdLst>
  <p:handoutMasterIdLst>
    <p:handoutMasterId r:id="rId24"/>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19" r:id="rId22"/>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2817" autoAdjust="0"/>
  </p:normalViewPr>
  <p:slideViewPr>
    <p:cSldViewPr snapToGrid="0">
      <p:cViewPr varScale="1">
        <p:scale>
          <a:sx n="119" d="100"/>
          <a:sy n="119" d="100"/>
        </p:scale>
        <p:origin x="468"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smtClean="0"/>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14</a:t>
            </a:fld>
            <a:endParaRPr lang="en-CA" dirty="0"/>
          </a:p>
        </p:txBody>
      </p:sp>
    </p:spTree>
    <p:extLst>
      <p:ext uri="{BB962C8B-B14F-4D97-AF65-F5344CB8AC3E}">
        <p14:creationId xmlns:p14="http://schemas.microsoft.com/office/powerpoint/2010/main" val="3485541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1188546336"/>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smtClean="0"/>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smtClean="0"/>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461702" y="4896613"/>
            <a:ext cx="1191076" cy="78584"/>
          </a:xfrm>
          <a:prstGeom prst="rect">
            <a:avLst/>
          </a:prstGeom>
        </p:spPr>
      </p:pic>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mailto:TariffConsult20-21@lao.on.ca"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Tariff consultations</a:t>
            </a:r>
            <a:endParaRPr lang="en-US" dirty="0"/>
          </a:p>
        </p:txBody>
      </p:sp>
      <p:sp>
        <p:nvSpPr>
          <p:cNvPr id="5" name="Subtitle 4"/>
          <p:cNvSpPr>
            <a:spLocks noGrp="1"/>
          </p:cNvSpPr>
          <p:nvPr>
            <p:ph type="subTitle" idx="1"/>
          </p:nvPr>
        </p:nvSpPr>
        <p:spPr>
          <a:xfrm>
            <a:off x="1180736" y="2874210"/>
            <a:ext cx="6778870" cy="708001"/>
          </a:xfrm>
        </p:spPr>
        <p:txBody>
          <a:bodyPr/>
          <a:lstStyle/>
          <a:p>
            <a:r>
              <a:rPr lang="en-US" dirty="0" smtClean="0"/>
              <a:t>Criminal law</a:t>
            </a:r>
            <a:endParaRPr lang="en-US" dirty="0"/>
          </a:p>
        </p:txBody>
      </p:sp>
      <p:sp>
        <p:nvSpPr>
          <p:cNvPr id="8" name="Text Placeholder 7"/>
          <p:cNvSpPr>
            <a:spLocks noGrp="1"/>
          </p:cNvSpPr>
          <p:nvPr>
            <p:ph type="body" sz="quarter" idx="10"/>
          </p:nvPr>
        </p:nvSpPr>
        <p:spPr>
          <a:xfrm>
            <a:off x="1840160" y="4354116"/>
            <a:ext cx="5460022" cy="408384"/>
          </a:xfrm>
        </p:spPr>
        <p:txBody>
          <a:bodyPr/>
          <a:lstStyle/>
          <a:p>
            <a:r>
              <a:rPr lang="en-US" smtClean="0"/>
              <a:t>December 2020</a:t>
            </a:r>
            <a:endParaRPr lang="en-US" dirty="0"/>
          </a:p>
        </p:txBody>
      </p:sp>
      <p:sp>
        <p:nvSpPr>
          <p:cNvPr id="32" name="Text Placeholder 31"/>
          <p:cNvSpPr>
            <a:spLocks noGrp="1"/>
          </p:cNvSpPr>
          <p:nvPr>
            <p:ph type="body" sz="quarter" idx="11"/>
          </p:nvPr>
        </p:nvSpPr>
        <p:spPr>
          <a:xfrm>
            <a:off x="1840160" y="3945732"/>
            <a:ext cx="5460022" cy="408384"/>
          </a:xfrm>
        </p:spPr>
        <p:txBody>
          <a:bodyPr/>
          <a:lstStyle/>
          <a:p>
            <a:r>
              <a:rPr lang="en-US" dirty="0" smtClean="0"/>
              <a:t>Part of LAO’s Modernization program</a:t>
            </a:r>
            <a:endParaRPr lang="en-US" dirty="0"/>
          </a:p>
        </p:txBody>
      </p:sp>
    </p:spTree>
    <p:extLst>
      <p:ext uri="{BB962C8B-B14F-4D97-AF65-F5344CB8AC3E}">
        <p14:creationId xmlns:p14="http://schemas.microsoft.com/office/powerpoint/2010/main" val="1618359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994172"/>
          </a:xfrm>
        </p:spPr>
        <p:txBody>
          <a:bodyPr/>
          <a:lstStyle/>
          <a:p>
            <a:r>
              <a:rPr lang="en-CA" dirty="0" smtClean="0"/>
              <a:t>Improving </a:t>
            </a:r>
            <a:r>
              <a:rPr lang="en-CA" i="1" dirty="0" smtClean="0"/>
              <a:t>Legal Aid Online </a:t>
            </a:r>
            <a:r>
              <a:rPr lang="en-CA" smtClean="0"/>
              <a:t>and the Tariff</a:t>
            </a:r>
            <a:endParaRPr lang="en-CA" dirty="0"/>
          </a:p>
        </p:txBody>
      </p:sp>
      <p:sp>
        <p:nvSpPr>
          <p:cNvPr id="3" name="Content Placeholder 2"/>
          <p:cNvSpPr>
            <a:spLocks noGrp="1"/>
          </p:cNvSpPr>
          <p:nvPr>
            <p:ph idx="1"/>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en-US" sz="3450" dirty="0"/>
              <a:t>What aspect of billing takes up the most amount of time?</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is the biggest impediment to finding information regarding billing or billing rules?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How can LAO simplify billing for you? </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additional features would you like to see in an online portal?</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What are your top three billing grievances unrelated to the tariff?</a:t>
            </a:r>
          </a:p>
          <a:p>
            <a:pPr marL="385763" indent="-385763">
              <a:lnSpc>
                <a:spcPct val="120000"/>
              </a:lnSpc>
              <a:spcBef>
                <a:spcPts val="0"/>
              </a:spcBef>
              <a:buFont typeface="+mj-lt"/>
              <a:buAutoNum type="arabicPeriod"/>
            </a:pPr>
            <a:endParaRPr lang="en-CA" sz="3450" dirty="0"/>
          </a:p>
          <a:p>
            <a:pPr marL="385763" indent="-385763">
              <a:lnSpc>
                <a:spcPct val="120000"/>
              </a:lnSpc>
              <a:spcBef>
                <a:spcPts val="0"/>
              </a:spcBef>
              <a:buFont typeface="+mj-lt"/>
              <a:buAutoNum type="arabicPeriod"/>
            </a:pPr>
            <a:r>
              <a:rPr lang="en-US" sz="3450" dirty="0"/>
              <a:t>Where do you feel that the block or tariff is most inadequate?  </a:t>
            </a:r>
            <a:endParaRPr lang="en-US" sz="3450" dirty="0" smtClean="0"/>
          </a:p>
          <a:p>
            <a:pPr marL="385763" indent="-385763">
              <a:lnSpc>
                <a:spcPct val="120000"/>
              </a:lnSpc>
              <a:spcBef>
                <a:spcPts val="0"/>
              </a:spcBef>
              <a:buFont typeface="+mj-lt"/>
              <a:buAutoNum type="arabicPeriod"/>
            </a:pPr>
            <a:endParaRPr lang="en-US" sz="3450" dirty="0" smtClean="0"/>
          </a:p>
          <a:p>
            <a:pPr marL="385763" indent="-385763">
              <a:lnSpc>
                <a:spcPct val="120000"/>
              </a:lnSpc>
              <a:spcBef>
                <a:spcPts val="0"/>
              </a:spcBef>
              <a:buFont typeface="+mj-lt"/>
              <a:buAutoNum type="arabicPeriod"/>
            </a:pPr>
            <a:r>
              <a:rPr lang="en-US" sz="3450" dirty="0" smtClean="0"/>
              <a:t>How would you improve discretion?</a:t>
            </a:r>
            <a:endParaRPr lang="en-US" sz="3450" dirty="0"/>
          </a:p>
          <a:p>
            <a:pPr marL="385763" indent="-385763">
              <a:lnSpc>
                <a:spcPct val="120000"/>
              </a:lnSpc>
              <a:spcBef>
                <a:spcPts val="0"/>
              </a:spcBef>
              <a:buFont typeface="+mj-lt"/>
              <a:buAutoNum type="arabicPeriod"/>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04863"/>
          </a:xfrm>
        </p:spPr>
        <p:txBody>
          <a:bodyPr/>
          <a:lstStyle/>
          <a:p>
            <a:r>
              <a:rPr lang="en-CA" dirty="0" smtClean="0"/>
              <a:t>Start and end </a:t>
            </a:r>
            <a:r>
              <a:rPr lang="en-CA" dirty="0"/>
              <a:t>t</a:t>
            </a:r>
            <a:r>
              <a:rPr lang="en-CA" dirty="0" smtClean="0"/>
              <a:t>imes for hearings </a:t>
            </a:r>
            <a:endParaRPr lang="en-CA" dirty="0"/>
          </a:p>
        </p:txBody>
      </p:sp>
      <p:sp>
        <p:nvSpPr>
          <p:cNvPr id="3" name="Content Placeholder 2"/>
          <p:cNvSpPr>
            <a:spLocks noGrp="1"/>
          </p:cNvSpPr>
          <p:nvPr>
            <p:ph idx="1"/>
          </p:nvPr>
        </p:nvSpPr>
        <p:spPr>
          <a:xfrm>
            <a:off x="628650" y="804863"/>
            <a:ext cx="7886700" cy="3827859"/>
          </a:xfrm>
        </p:spPr>
        <p:txBody>
          <a:bodyPr>
            <a:normAutofit fontScale="77500" lnSpcReduction="20000"/>
          </a:bodyPr>
          <a:lstStyle/>
          <a:p>
            <a:pPr marL="557213" indent="-557213">
              <a:lnSpc>
                <a:spcPct val="120000"/>
              </a:lnSpc>
              <a:spcBef>
                <a:spcPts val="0"/>
              </a:spcBef>
              <a:buFont typeface="+mj-lt"/>
              <a:buAutoNum type="arabicPeriod" startAt="8"/>
            </a:pPr>
            <a:r>
              <a:rPr lang="en-US" sz="2850" dirty="0"/>
              <a:t>LAO’s current hourly tariff rules require panel members to record both start and end times in their detailed dockets for those hearings which add tariff for the attendance.</a:t>
            </a:r>
            <a:br>
              <a:rPr lang="en-US" sz="2850" dirty="0"/>
            </a:br>
            <a:r>
              <a:rPr lang="en-US" sz="2850" dirty="0"/>
              <a:t/>
            </a:r>
            <a:br>
              <a:rPr lang="en-US" sz="2850" dirty="0"/>
            </a:br>
            <a:r>
              <a:rPr lang="en-US" sz="2850" dirty="0"/>
              <a:t>Would you support a counsel fee for these attendances which are based on either a set number hours or a block fee? This would eliminate the requirement that counsel keep track of start and end times for court appearances and LAO would only need to confirm that the particular attendance took place.</a:t>
            </a:r>
            <a:endParaRPr lang="en-CA" sz="285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768"/>
            <a:ext cx="7886700" cy="824263"/>
          </a:xfrm>
        </p:spPr>
        <p:txBody>
          <a:bodyPr>
            <a:normAutofit fontScale="90000"/>
          </a:bodyPr>
          <a:lstStyle/>
          <a:p>
            <a:r>
              <a:rPr lang="en-CA" dirty="0" smtClean="0"/>
              <a:t>Adjusting tariff </a:t>
            </a:r>
            <a:r>
              <a:rPr lang="en-CA" dirty="0"/>
              <a:t>i</a:t>
            </a:r>
            <a:r>
              <a:rPr lang="en-CA" dirty="0" smtClean="0"/>
              <a:t>nadequacies: Reducing reliance on discretion</a:t>
            </a:r>
            <a:endParaRPr lang="en-CA" dirty="0"/>
          </a:p>
        </p:txBody>
      </p:sp>
      <p:sp>
        <p:nvSpPr>
          <p:cNvPr id="3" name="Content Placeholder 2"/>
          <p:cNvSpPr>
            <a:spLocks noGrp="1"/>
          </p:cNvSpPr>
          <p:nvPr>
            <p:ph idx="1"/>
          </p:nvPr>
        </p:nvSpPr>
        <p:spPr>
          <a:xfrm>
            <a:off x="628650" y="915031"/>
            <a:ext cx="7886700" cy="3852232"/>
          </a:xfrm>
        </p:spPr>
        <p:txBody>
          <a:bodyPr>
            <a:normAutofit fontScale="70000" lnSpcReduction="20000"/>
          </a:bodyPr>
          <a:lstStyle/>
          <a:p>
            <a:pPr marL="0" indent="0">
              <a:lnSpc>
                <a:spcPct val="120000"/>
              </a:lnSpc>
              <a:spcBef>
                <a:spcPts val="0"/>
              </a:spcBef>
              <a:buNone/>
            </a:pPr>
            <a:endParaRPr lang="en-US" dirty="0" smtClean="0"/>
          </a:p>
          <a:p>
            <a:pPr marL="385763" indent="-385763">
              <a:lnSpc>
                <a:spcPct val="120000"/>
              </a:lnSpc>
              <a:spcBef>
                <a:spcPts val="0"/>
              </a:spcBef>
              <a:buFont typeface="+mj-lt"/>
              <a:buAutoNum type="arabicPeriod"/>
            </a:pPr>
            <a:r>
              <a:rPr lang="en-US" dirty="0" smtClean="0"/>
              <a:t>We’ve </a:t>
            </a:r>
            <a:r>
              <a:rPr lang="en-US" dirty="0"/>
              <a:t>heard that the tariff is inadequate. One example is when a matter set for trial resolves close to the trial date after the majority of preparation has been completed leaving you to rely on discretion. </a:t>
            </a:r>
            <a:endParaRPr lang="en-CA" dirty="0"/>
          </a:p>
          <a:p>
            <a:pPr lvl="1">
              <a:lnSpc>
                <a:spcPct val="120000"/>
              </a:lnSpc>
              <a:spcBef>
                <a:spcPts val="0"/>
              </a:spcBef>
            </a:pPr>
            <a:r>
              <a:rPr lang="en-US" dirty="0"/>
              <a:t>How would you adjust the tariff to account for this and reduce the reliance on </a:t>
            </a:r>
            <a:r>
              <a:rPr lang="en-US" dirty="0" smtClean="0"/>
              <a:t>discretion?</a:t>
            </a:r>
            <a:endParaRPr lang="en-US" dirty="0"/>
          </a:p>
          <a:p>
            <a:pPr lvl="1">
              <a:lnSpc>
                <a:spcPct val="120000"/>
              </a:lnSpc>
              <a:spcBef>
                <a:spcPts val="0"/>
              </a:spcBef>
            </a:pPr>
            <a:r>
              <a:rPr lang="en-US" dirty="0" smtClean="0"/>
              <a:t>In </a:t>
            </a:r>
            <a:r>
              <a:rPr lang="en-US" dirty="0"/>
              <a:t>what other situations do you feel this is most acute?</a:t>
            </a:r>
            <a:endParaRPr lang="en-CA" dirty="0"/>
          </a:p>
          <a:p>
            <a:pPr marL="385763" indent="-385763">
              <a:lnSpc>
                <a:spcPct val="120000"/>
              </a:lnSpc>
              <a:spcBef>
                <a:spcPts val="0"/>
              </a:spcBef>
              <a:buFont typeface="+mj-lt"/>
              <a:buAutoNum type="arabicPeriod"/>
            </a:pPr>
            <a:endParaRPr lang="en-CA" dirty="0"/>
          </a:p>
          <a:p>
            <a:pPr marL="385763" indent="-385763">
              <a:lnSpc>
                <a:spcPct val="120000"/>
              </a:lnSpc>
              <a:spcBef>
                <a:spcPts val="0"/>
              </a:spcBef>
              <a:buFont typeface="+mj-lt"/>
              <a:buAutoNum type="arabicPeriod"/>
            </a:pPr>
            <a:r>
              <a:rPr lang="en-US" dirty="0"/>
              <a:t>In some cases, a reduction in one area might be used to supplement noticeably inadequate coverage elsewhere. For example, it has been </a:t>
            </a:r>
            <a:r>
              <a:rPr lang="en-US" dirty="0" smtClean="0"/>
              <a:t>suggested </a:t>
            </a:r>
            <a:r>
              <a:rPr lang="en-US" dirty="0"/>
              <a:t>that payment for consent bail hearings could be decreased and used to increase the fee payable for contested bail hearings. </a:t>
            </a:r>
          </a:p>
          <a:p>
            <a:pPr lvl="1">
              <a:lnSpc>
                <a:spcPct val="120000"/>
              </a:lnSpc>
              <a:spcBef>
                <a:spcPts val="0"/>
              </a:spcBef>
            </a:pPr>
            <a:r>
              <a:rPr lang="en-US" dirty="0" smtClean="0"/>
              <a:t>Would </a:t>
            </a:r>
            <a:r>
              <a:rPr lang="en-US" dirty="0"/>
              <a:t>this change better reflect the work required of counsel? Are there other areas where time could be taken from one place and applied differently? </a:t>
            </a: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0768"/>
            <a:ext cx="7886700" cy="824263"/>
          </a:xfrm>
        </p:spPr>
        <p:txBody>
          <a:bodyPr>
            <a:normAutofit fontScale="90000"/>
          </a:bodyPr>
          <a:lstStyle/>
          <a:p>
            <a:r>
              <a:rPr lang="en-CA" dirty="0" smtClean="0"/>
              <a:t>Adjusting tariff </a:t>
            </a:r>
            <a:r>
              <a:rPr lang="en-CA" dirty="0"/>
              <a:t>i</a:t>
            </a:r>
            <a:r>
              <a:rPr lang="en-CA" dirty="0" smtClean="0"/>
              <a:t>nadequacies – Withdrawal of charges</a:t>
            </a:r>
            <a:endParaRPr lang="en-CA" dirty="0"/>
          </a:p>
        </p:txBody>
      </p:sp>
      <p:sp>
        <p:nvSpPr>
          <p:cNvPr id="3" name="Content Placeholder 2"/>
          <p:cNvSpPr>
            <a:spLocks noGrp="1"/>
          </p:cNvSpPr>
          <p:nvPr>
            <p:ph idx="1"/>
          </p:nvPr>
        </p:nvSpPr>
        <p:spPr>
          <a:xfrm>
            <a:off x="628650" y="915031"/>
            <a:ext cx="7886700" cy="3717692"/>
          </a:xfrm>
        </p:spPr>
        <p:txBody>
          <a:bodyPr>
            <a:normAutofit fontScale="70000" lnSpcReduction="20000"/>
          </a:bodyPr>
          <a:lstStyle/>
          <a:p>
            <a:pPr marL="385763" indent="-385763">
              <a:lnSpc>
                <a:spcPct val="120000"/>
              </a:lnSpc>
              <a:spcBef>
                <a:spcPts val="0"/>
              </a:spcBef>
              <a:buFont typeface="+mj-lt"/>
              <a:buAutoNum type="arabicPeriod" startAt="3"/>
            </a:pPr>
            <a:r>
              <a:rPr lang="en-US" dirty="0"/>
              <a:t>Another example is the manner in which LAO treats the withdrawal of charges in criminal matters. When proposing resolutions, the Crown regularly offers to withdrawal one or more charges in return for a guilty plea to the remaining charges. LAO treats these circumstances as a withdrawal and increases the tariff on hourly accounts and the block fee payable. The additional payment for a withdrawal occurs irrespective of the seriousness of the charges withdrawn or the efforts of counsel. </a:t>
            </a:r>
            <a:endParaRPr lang="en-US" dirty="0" smtClean="0"/>
          </a:p>
          <a:p>
            <a:pPr marL="0" indent="0">
              <a:lnSpc>
                <a:spcPct val="120000"/>
              </a:lnSpc>
              <a:spcBef>
                <a:spcPts val="0"/>
              </a:spcBef>
              <a:buNone/>
            </a:pPr>
            <a:endParaRPr lang="en-US" dirty="0" smtClean="0"/>
          </a:p>
          <a:p>
            <a:pPr lvl="1">
              <a:lnSpc>
                <a:spcPct val="120000"/>
              </a:lnSpc>
              <a:spcBef>
                <a:spcPts val="0"/>
              </a:spcBef>
            </a:pPr>
            <a:r>
              <a:rPr lang="en-US" sz="2175" dirty="0" smtClean="0"/>
              <a:t>To </a:t>
            </a:r>
            <a:r>
              <a:rPr lang="en-US" sz="2175" dirty="0"/>
              <a:t>make payments more reflective of counsel’s efforts, LAO could change the rule to increase the tariff only in cases where all charges are withdrawn or the most serious charges are withdrawn. </a:t>
            </a:r>
          </a:p>
          <a:p>
            <a:pPr lvl="1">
              <a:lnSpc>
                <a:spcPct val="120000"/>
              </a:lnSpc>
              <a:spcBef>
                <a:spcPts val="0"/>
              </a:spcBef>
            </a:pPr>
            <a:r>
              <a:rPr lang="en-US" sz="2175" dirty="0"/>
              <a:t>What are your thoughts on this?</a:t>
            </a:r>
            <a:endParaRPr lang="en-CA" sz="2175" dirty="0"/>
          </a:p>
          <a:p>
            <a:pPr marL="385763" indent="-385763">
              <a:lnSpc>
                <a:spcPct val="120000"/>
              </a:lnSpc>
              <a:spcBef>
                <a:spcPts val="0"/>
              </a:spcBef>
              <a:buFont typeface="+mj-lt"/>
              <a:buAutoNum type="arabicPeriod" startAt="3"/>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126465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394"/>
            <a:ext cx="7886700" cy="994172"/>
          </a:xfrm>
        </p:spPr>
        <p:txBody>
          <a:bodyPr/>
          <a:lstStyle/>
          <a:p>
            <a:r>
              <a:rPr lang="en-CA" dirty="0" smtClean="0"/>
              <a:t>Block fees</a:t>
            </a:r>
            <a:endParaRPr lang="en-CA" dirty="0"/>
          </a:p>
        </p:txBody>
      </p:sp>
      <p:sp>
        <p:nvSpPr>
          <p:cNvPr id="3" name="Content Placeholder 2"/>
          <p:cNvSpPr>
            <a:spLocks noGrp="1"/>
          </p:cNvSpPr>
          <p:nvPr>
            <p:ph idx="1"/>
          </p:nvPr>
        </p:nvSpPr>
        <p:spPr>
          <a:xfrm>
            <a:off x="628650" y="1011940"/>
            <a:ext cx="7886700" cy="3263504"/>
          </a:xfrm>
        </p:spPr>
        <p:txBody>
          <a:bodyPr>
            <a:normAutofit fontScale="92500"/>
          </a:bodyPr>
          <a:lstStyle/>
          <a:p>
            <a:pPr marL="385763" indent="-385763">
              <a:buFont typeface="+mj-lt"/>
              <a:buAutoNum type="arabicPeriod" startAt="5"/>
            </a:pPr>
            <a:r>
              <a:rPr lang="en-US" dirty="0"/>
              <a:t>Sometimes, block fee matters are resolved early and may disproportionately compensate counsel for simple, quick pleas. Instead, LAO could decrease fees payable for these, and instead pay more for more complex tariff and block matters. </a:t>
            </a:r>
            <a:endParaRPr lang="en-CA" dirty="0"/>
          </a:p>
          <a:p>
            <a:pPr lvl="1"/>
            <a:r>
              <a:rPr lang="en-US" sz="2100" dirty="0"/>
              <a:t>What do you think? </a:t>
            </a:r>
            <a:endParaRPr lang="en-CA" sz="2100" dirty="0"/>
          </a:p>
          <a:p>
            <a:pPr lvl="1"/>
            <a:r>
              <a:rPr lang="en-US" sz="2100" dirty="0"/>
              <a:t>An example: Block fees could be improved by adding “sub-blocks” to account for additional complexities, creating a more graduated payment scheme based on the individual complexities of a case.</a:t>
            </a:r>
            <a:endParaRPr lang="en-CA" sz="2100" dirty="0"/>
          </a:p>
          <a:p>
            <a:pPr marL="385763" indent="-385763">
              <a:buFont typeface="+mj-lt"/>
              <a:buAutoNum type="arabicPeriod" startAt="5"/>
            </a:pP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2765028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Crown’s election</a:t>
            </a:r>
            <a:endParaRPr lang="en-CA" dirty="0"/>
          </a:p>
        </p:txBody>
      </p:sp>
      <p:sp>
        <p:nvSpPr>
          <p:cNvPr id="3" name="Content Placeholder 2"/>
          <p:cNvSpPr>
            <a:spLocks noGrp="1"/>
          </p:cNvSpPr>
          <p:nvPr>
            <p:ph idx="1"/>
          </p:nvPr>
        </p:nvSpPr>
        <p:spPr/>
        <p:txBody>
          <a:bodyPr>
            <a:normAutofit fontScale="92500" lnSpcReduction="10000"/>
          </a:bodyPr>
          <a:lstStyle/>
          <a:p>
            <a:pPr marL="385763" indent="-385763">
              <a:spcBef>
                <a:spcPts val="0"/>
              </a:spcBef>
              <a:buFont typeface="+mj-lt"/>
              <a:buAutoNum type="arabicPeriod" startAt="6"/>
            </a:pPr>
            <a:r>
              <a:rPr lang="en-US" dirty="0"/>
              <a:t>It has been suggested that the Crown’s election should not be a factor in determining payment because it has little impact on work required of counsel, and it is the seriousness of the charges that is determinative. </a:t>
            </a:r>
            <a:br>
              <a:rPr lang="en-US" dirty="0"/>
            </a:br>
            <a:r>
              <a:rPr lang="en-US" dirty="0"/>
              <a:t/>
            </a:r>
            <a:br>
              <a:rPr lang="en-US" dirty="0"/>
            </a:br>
            <a:r>
              <a:rPr lang="en-US" dirty="0"/>
              <a:t>Is this consistent with your experience? </a:t>
            </a:r>
            <a:br>
              <a:rPr lang="en-US" dirty="0"/>
            </a:br>
            <a:r>
              <a:rPr lang="en-US" dirty="0"/>
              <a:t/>
            </a:r>
            <a:br>
              <a:rPr lang="en-US" dirty="0"/>
            </a:br>
            <a:r>
              <a:rPr lang="en-US" dirty="0"/>
              <a:t>Would basing payment on the seriousness of the charge rather than including the election more accurately reflect time involved?</a:t>
            </a:r>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15</a:t>
            </a:fld>
            <a:endParaRPr lang="en-CA" dirty="0"/>
          </a:p>
        </p:txBody>
      </p:sp>
    </p:spTree>
    <p:extLst>
      <p:ext uri="{BB962C8B-B14F-4D97-AF65-F5344CB8AC3E}">
        <p14:creationId xmlns:p14="http://schemas.microsoft.com/office/powerpoint/2010/main" val="2658266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matters</a:t>
            </a:r>
            <a:endParaRPr lang="en-CA" dirty="0"/>
          </a:p>
        </p:txBody>
      </p:sp>
      <p:sp>
        <p:nvSpPr>
          <p:cNvPr id="3" name="Content Placeholder 2"/>
          <p:cNvSpPr>
            <a:spLocks noGrp="1"/>
          </p:cNvSpPr>
          <p:nvPr>
            <p:ph idx="1"/>
          </p:nvPr>
        </p:nvSpPr>
        <p:spPr/>
        <p:txBody>
          <a:bodyPr/>
          <a:lstStyle/>
          <a:p>
            <a:r>
              <a:rPr lang="en-CA" dirty="0" smtClean="0"/>
              <a:t>What other matters would you like to raise, that have not been discussed today?  </a:t>
            </a: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16</a:t>
            </a:fld>
            <a:endParaRPr lang="en-CA" dirty="0"/>
          </a:p>
        </p:txBody>
      </p:sp>
    </p:spTree>
    <p:extLst>
      <p:ext uri="{BB962C8B-B14F-4D97-AF65-F5344CB8AC3E}">
        <p14:creationId xmlns:p14="http://schemas.microsoft.com/office/powerpoint/2010/main" val="3230671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Next steps and estimated </a:t>
            </a:r>
            <a:r>
              <a:rPr lang="en-CA" dirty="0"/>
              <a:t>t</a:t>
            </a:r>
            <a:r>
              <a:rPr lang="en-CA" dirty="0" smtClean="0"/>
              <a:t>imelines</a:t>
            </a:r>
            <a:endParaRPr lang="en-CA" dirty="0"/>
          </a:p>
        </p:txBody>
      </p:sp>
      <p:sp>
        <p:nvSpPr>
          <p:cNvPr id="3" name="Content Placeholder 2"/>
          <p:cNvSpPr>
            <a:spLocks noGrp="1"/>
          </p:cNvSpPr>
          <p:nvPr>
            <p:ph idx="1"/>
          </p:nvPr>
        </p:nvSpPr>
        <p:spPr/>
        <p:txBody>
          <a:bodyPr>
            <a:normAutofit fontScale="92500"/>
          </a:bodyPr>
          <a:lstStyle/>
          <a:p>
            <a:pPr marL="385763" indent="-385763">
              <a:buFont typeface="+mj-lt"/>
              <a:buAutoNum type="arabicPeriod"/>
            </a:pPr>
            <a:r>
              <a:rPr lang="en-CA" dirty="0" smtClean="0"/>
              <a:t>Review and aggregate the consultation feedback, </a:t>
            </a:r>
            <a:r>
              <a:rPr lang="en-US" dirty="0"/>
              <a:t>c</a:t>
            </a:r>
            <a:r>
              <a:rPr lang="en-US" dirty="0" smtClean="0"/>
              <a:t>ost </a:t>
            </a:r>
            <a:r>
              <a:rPr lang="en-US" dirty="0"/>
              <a:t>analysis </a:t>
            </a:r>
            <a:r>
              <a:rPr lang="en-US" dirty="0" smtClean="0"/>
              <a:t>and development of survey questions (March 2021)</a:t>
            </a:r>
          </a:p>
          <a:p>
            <a:pPr marL="385763" indent="-385763">
              <a:buFont typeface="+mj-lt"/>
              <a:buAutoNum type="arabicPeriod"/>
            </a:pPr>
            <a:r>
              <a:rPr lang="en-CA" dirty="0" smtClean="0"/>
              <a:t>Send out follow-up survey and written submissions (April 2021)</a:t>
            </a:r>
          </a:p>
          <a:p>
            <a:pPr marL="385763" indent="-385763">
              <a:buFont typeface="+mj-lt"/>
              <a:buAutoNum type="arabicPeriod"/>
            </a:pPr>
            <a:r>
              <a:rPr lang="en-US" dirty="0" smtClean="0"/>
              <a:t>Survey </a:t>
            </a:r>
            <a:r>
              <a:rPr lang="en-US" dirty="0"/>
              <a:t>analysis and </a:t>
            </a:r>
            <a:r>
              <a:rPr lang="en-US" dirty="0" smtClean="0"/>
              <a:t>summary of survey/submission </a:t>
            </a:r>
            <a:r>
              <a:rPr lang="en-US" dirty="0"/>
              <a:t>findings and highlights </a:t>
            </a:r>
            <a:r>
              <a:rPr lang="en-US" dirty="0" smtClean="0"/>
              <a:t>(April/May 2021)</a:t>
            </a:r>
          </a:p>
          <a:p>
            <a:pPr marL="385763" indent="-385763">
              <a:buFont typeface="+mj-lt"/>
              <a:buAutoNum type="arabicPeriod"/>
            </a:pPr>
            <a:r>
              <a:rPr lang="en-US" dirty="0" smtClean="0"/>
              <a:t>Communication to the bar and </a:t>
            </a:r>
            <a:r>
              <a:rPr lang="en-US" dirty="0"/>
              <a:t>i</a:t>
            </a:r>
            <a:r>
              <a:rPr lang="en-US" dirty="0" smtClean="0"/>
              <a:t>mplementation of changes (TBD)</a:t>
            </a:r>
            <a:endParaRPr lang="en-CA" dirty="0" smtClean="0"/>
          </a:p>
          <a:p>
            <a:pPr marL="0" indent="0">
              <a:buNone/>
            </a:pPr>
            <a:endParaRPr lang="en-CA" dirty="0" smtClean="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17</a:t>
            </a:fld>
            <a:endParaRPr lang="en-CA" dirty="0"/>
          </a:p>
        </p:txBody>
      </p:sp>
    </p:spTree>
    <p:extLst>
      <p:ext uri="{BB962C8B-B14F-4D97-AF65-F5344CB8AC3E}">
        <p14:creationId xmlns:p14="http://schemas.microsoft.com/office/powerpoint/2010/main" val="657990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139889"/>
            <a:ext cx="6858000" cy="679075"/>
          </a:xfrm>
        </p:spPr>
        <p:txBody>
          <a:bodyPr/>
          <a:lstStyle/>
          <a:p>
            <a:r>
              <a:rPr lang="en-US" smtClean="0"/>
              <a:t>Questions?</a:t>
            </a:r>
            <a:endParaRPr lang="en-US" dirty="0"/>
          </a:p>
        </p:txBody>
      </p:sp>
      <p:sp>
        <p:nvSpPr>
          <p:cNvPr id="3" name="Title 1"/>
          <p:cNvSpPr txBox="1">
            <a:spLocks/>
          </p:cNvSpPr>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1800" u="sng">
                <a:hlinkClick r:id="rId2"/>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254" y="190501"/>
            <a:ext cx="7886700" cy="762000"/>
          </a:xfrm>
        </p:spPr>
        <p:txBody>
          <a:bodyPr/>
          <a:lstStyle/>
          <a:p>
            <a:r>
              <a:rPr lang="en-CA" dirty="0" smtClean="0"/>
              <a:t>Agenda</a:t>
            </a:r>
            <a:endParaRPr lang="en-CA" dirty="0"/>
          </a:p>
        </p:txBody>
      </p:sp>
      <p:sp>
        <p:nvSpPr>
          <p:cNvPr id="3" name="Content Placeholder 2"/>
          <p:cNvSpPr>
            <a:spLocks noGrp="1"/>
          </p:cNvSpPr>
          <p:nvPr>
            <p:ph idx="1"/>
          </p:nvPr>
        </p:nvSpPr>
        <p:spPr>
          <a:xfrm>
            <a:off x="757077" y="952501"/>
            <a:ext cx="7886700" cy="3263504"/>
          </a:xfrm>
          <a:noFill/>
          <a:ln>
            <a:noFill/>
          </a:ln>
        </p:spPr>
        <p:txBody>
          <a:bodyPr>
            <a:normAutofit/>
          </a:bodyPr>
          <a:lstStyle/>
          <a:p>
            <a:pPr marL="385763" indent="-385763">
              <a:buAutoNum type="arabicPeriod"/>
            </a:pPr>
            <a:r>
              <a:rPr lang="en-CA" sz="3300" dirty="0"/>
              <a:t>Welcome and introduction</a:t>
            </a:r>
          </a:p>
          <a:p>
            <a:pPr marL="385763" indent="-385763">
              <a:buAutoNum type="arabicPeriod" startAt="2"/>
            </a:pPr>
            <a:r>
              <a:rPr lang="en-CA" sz="3300" dirty="0"/>
              <a:t>Background and </a:t>
            </a:r>
            <a:r>
              <a:rPr lang="en-CA" sz="3300" dirty="0" smtClean="0"/>
              <a:t>purpose </a:t>
            </a:r>
          </a:p>
          <a:p>
            <a:pPr marL="385763" indent="-385763">
              <a:buAutoNum type="arabicPeriod" startAt="2"/>
            </a:pPr>
            <a:r>
              <a:rPr lang="en-CA" sz="3300" dirty="0" smtClean="0"/>
              <a:t>Discussion</a:t>
            </a:r>
            <a:endParaRPr lang="en-CA" sz="3300" dirty="0"/>
          </a:p>
          <a:p>
            <a:pPr marL="385763" indent="-385763">
              <a:buAutoNum type="arabicPeriod" startAt="2"/>
            </a:pPr>
            <a:r>
              <a:rPr lang="en-CA" sz="3300" dirty="0"/>
              <a:t>Next </a:t>
            </a:r>
            <a:r>
              <a:rPr lang="en-CA" sz="3300" dirty="0" smtClean="0"/>
              <a:t>steps</a:t>
            </a:r>
            <a:endParaRPr lang="en-CA" sz="3300" dirty="0"/>
          </a:p>
          <a:p>
            <a:pPr marL="385763" indent="-385763">
              <a:buAutoNum type="arabicPeriod" startAt="2"/>
            </a:pPr>
            <a:endParaRPr lang="en-CA" dirty="0" smtClean="0"/>
          </a:p>
          <a:p>
            <a:pPr marL="342900" lvl="1" indent="0">
              <a:buNone/>
            </a:pPr>
            <a:endParaRPr lang="en-CA" dirty="0"/>
          </a:p>
          <a:p>
            <a:pPr>
              <a:lnSpc>
                <a:spcPct val="110000"/>
              </a:lnSpc>
              <a:spcBef>
                <a:spcPts val="0"/>
              </a:spcBef>
            </a:pPr>
            <a:endParaRPr lang="en-CA" dirty="0" smtClean="0"/>
          </a:p>
          <a:p>
            <a:pPr marL="0" indent="0">
              <a:lnSpc>
                <a:spcPct val="110000"/>
              </a:lnSpc>
              <a:spcBef>
                <a:spcPts val="0"/>
              </a:spcBef>
              <a:buNone/>
            </a:pPr>
            <a:endParaRPr lang="en-CA" dirty="0" smtClean="0"/>
          </a:p>
          <a:p>
            <a:pPr marL="0" indent="0">
              <a:lnSpc>
                <a:spcPct val="110000"/>
              </a:lnSpc>
              <a:spcBef>
                <a:spcPts val="0"/>
              </a:spcBef>
              <a:buNone/>
            </a:pPr>
            <a:endParaRPr lang="en-CA" dirty="0" smtClean="0"/>
          </a:p>
          <a:p>
            <a:pPr>
              <a:lnSpc>
                <a:spcPct val="110000"/>
              </a:lnSpc>
              <a:spcBef>
                <a:spcPts val="0"/>
              </a:spcBef>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Welcome and introductions</a:t>
            </a:r>
            <a:endParaRPr lang="en-CA" dirty="0">
              <a:solidFill>
                <a:srgbClr val="FF0000"/>
              </a:solidFill>
            </a:endParaRPr>
          </a:p>
        </p:txBody>
      </p:sp>
      <p:sp>
        <p:nvSpPr>
          <p:cNvPr id="3" name="Content Placeholder 2"/>
          <p:cNvSpPr>
            <a:spLocks noGrp="1"/>
          </p:cNvSpPr>
          <p:nvPr>
            <p:ph idx="1"/>
          </p:nvPr>
        </p:nvSpPr>
        <p:spPr/>
        <p:txBody>
          <a:bodyPr>
            <a:normAutofit/>
          </a:bodyPr>
          <a:lstStyle/>
          <a:p>
            <a:pPr marL="385763" indent="-385763">
              <a:buFont typeface="+mj-lt"/>
              <a:buAutoNum type="arabicPeriod"/>
            </a:pPr>
            <a:r>
              <a:rPr lang="en-CA" dirty="0" smtClean="0"/>
              <a:t>Welcome and </a:t>
            </a:r>
            <a:r>
              <a:rPr lang="en-CA" dirty="0"/>
              <a:t>o</a:t>
            </a:r>
            <a:r>
              <a:rPr lang="en-CA" dirty="0" smtClean="0"/>
              <a:t>pening remarks</a:t>
            </a:r>
            <a:br>
              <a:rPr lang="en-CA" dirty="0" smtClean="0"/>
            </a:br>
            <a:r>
              <a:rPr lang="en-CA" sz="2000" dirty="0" smtClean="0"/>
              <a:t>David </a:t>
            </a:r>
            <a:r>
              <a:rPr lang="en-CA" sz="2000" dirty="0"/>
              <a:t>McKillop, VP Strategy &amp; Public Affairs</a:t>
            </a:r>
          </a:p>
          <a:p>
            <a:pPr marL="385763" indent="-385763">
              <a:buFont typeface="+mj-lt"/>
              <a:buAutoNum type="arabicPeriod"/>
            </a:pPr>
            <a:r>
              <a:rPr lang="en-CA" dirty="0" smtClean="0"/>
              <a:t>Remarks</a:t>
            </a:r>
            <a:br>
              <a:rPr lang="en-CA" dirty="0" smtClean="0"/>
            </a:br>
            <a:r>
              <a:rPr lang="en-CA" sz="2000" dirty="0" smtClean="0"/>
              <a:t>Darcy </a:t>
            </a:r>
            <a:r>
              <a:rPr lang="en-CA" sz="2000" dirty="0"/>
              <a:t>DesLauriers, Director, Lawyer Services &amp; Payments</a:t>
            </a:r>
          </a:p>
          <a:p>
            <a:pPr marL="385763" indent="-385763">
              <a:buAutoNum type="arabicPeriod" startAt="3"/>
            </a:pPr>
            <a:r>
              <a:rPr lang="en-CA" dirty="0" smtClean="0"/>
              <a:t>Introductions </a:t>
            </a:r>
          </a:p>
          <a:p>
            <a:pPr marL="342900" lvl="1" indent="0">
              <a:buNone/>
            </a:pPr>
            <a:r>
              <a:rPr lang="en-CA" smtClean="0"/>
              <a:t> LAO</a:t>
            </a:r>
            <a:endParaRPr lang="en-CA" dirty="0" smtClean="0"/>
          </a:p>
          <a:p>
            <a:pPr marL="342900" lvl="1" indent="0">
              <a:buNone/>
            </a:pPr>
            <a:r>
              <a:rPr lang="en-CA" dirty="0" smtClean="0"/>
              <a:t> Participants </a:t>
            </a:r>
          </a:p>
          <a:p>
            <a:pPr lvl="1"/>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a:t>
            </a:r>
            <a:endParaRPr lang="en-CA" dirty="0"/>
          </a:p>
        </p:txBody>
      </p:sp>
      <p:sp>
        <p:nvSpPr>
          <p:cNvPr id="3" name="Content Placeholder 2"/>
          <p:cNvSpPr>
            <a:spLocks noGrp="1"/>
          </p:cNvSpPr>
          <p:nvPr>
            <p:ph idx="1"/>
          </p:nvPr>
        </p:nvSpPr>
        <p:spPr/>
        <p:txBody>
          <a:bodyPr>
            <a:normAutofit/>
          </a:bodyPr>
          <a:lstStyle/>
          <a:p>
            <a:pPr marL="0" indent="0">
              <a:buNone/>
            </a:pPr>
            <a:r>
              <a:rPr lang="en-CA" dirty="0"/>
              <a:t>Updating the way we pay lawyers is an important part of LAO’s Modernization program that aims to modernize Ontario’s legal aid system, allowing LAO to be more responsive to community needs, and putting our clients at the centre of everything we do. </a:t>
            </a:r>
            <a:endParaRPr lang="en-CA" dirty="0" smtClean="0"/>
          </a:p>
          <a:p>
            <a:pPr marL="0" indent="0">
              <a:buNone/>
            </a:pPr>
            <a:r>
              <a:rPr lang="en-CA" dirty="0" smtClean="0"/>
              <a:t>To this end, we are seeking your input on tariff reform, redesigning </a:t>
            </a:r>
            <a:r>
              <a:rPr lang="en-CA" i="1" dirty="0" smtClean="0"/>
              <a:t>Legal Aid Online </a:t>
            </a:r>
            <a:r>
              <a:rPr lang="en-CA" dirty="0" smtClean="0"/>
              <a:t>and improving access to information necessary to bill successfully.</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881"/>
            <a:ext cx="7886700" cy="994172"/>
          </a:xfrm>
        </p:spPr>
        <p:txBody>
          <a:bodyPr/>
          <a:lstStyle/>
          <a:p>
            <a:r>
              <a:rPr lang="en-CA" dirty="0" smtClean="0"/>
              <a:t>Context</a:t>
            </a:r>
            <a:endParaRPr lang="en-CA" dirty="0"/>
          </a:p>
        </p:txBody>
      </p:sp>
      <p:sp>
        <p:nvSpPr>
          <p:cNvPr id="3" name="Content Placeholder 2"/>
          <p:cNvSpPr>
            <a:spLocks noGrp="1"/>
          </p:cNvSpPr>
          <p:nvPr>
            <p:ph idx="1"/>
          </p:nvPr>
        </p:nvSpPr>
        <p:spPr>
          <a:xfrm>
            <a:off x="628650" y="801859"/>
            <a:ext cx="7886700" cy="3524891"/>
          </a:xfrm>
        </p:spPr>
        <p:txBody>
          <a:bodyPr>
            <a:noAutofit/>
          </a:bodyPr>
          <a:lstStyle/>
          <a:p>
            <a:r>
              <a:rPr lang="en-CA" sz="1500" dirty="0"/>
              <a:t>Updating the way LAO pays lawyers is an important part of LAO’s modernization program, which aims to modernize Ontario’s legal aid system and allow LAO to be more responsive to lawyer, client and community needs, while continuing to be a responsible steward of public funds.</a:t>
            </a:r>
          </a:p>
          <a:p>
            <a:r>
              <a:rPr lang="en-CA" sz="1500" dirty="0"/>
              <a:t>We don’t currently have funding to make increases to the tariff, </a:t>
            </a:r>
            <a:r>
              <a:rPr lang="en-US" sz="1500" dirty="0"/>
              <a:t>so the focus of these consultations are on immediate, cost-neutral updates. We do, however, want to hear from you about where future increases might be applied, if and when possible. </a:t>
            </a:r>
          </a:p>
          <a:p>
            <a:r>
              <a:rPr lang="en-CA" sz="1500" dirty="0"/>
              <a:t>We will use your input to determine how best simplify our current billing rules, improve </a:t>
            </a:r>
            <a:r>
              <a:rPr lang="en-CA" sz="1500" i="1" dirty="0"/>
              <a:t>Legal Aid Online</a:t>
            </a:r>
            <a:r>
              <a:rPr lang="en-CA" sz="1500" dirty="0"/>
              <a:t> to reduce the time and effort required to submit accounts, and provide easier online access to information.</a:t>
            </a:r>
          </a:p>
          <a:p>
            <a:r>
              <a:rPr lang="en-CA" sz="1500" dirty="0"/>
              <a:t>Our goal is to receive as much feedback and as many perspectives as possible so we can move forward and make important decisions about how to modify the way we pay you, revamp </a:t>
            </a:r>
            <a:r>
              <a:rPr lang="en-CA" sz="1500" i="1" dirty="0"/>
              <a:t>Legal Aid Online</a:t>
            </a:r>
            <a:r>
              <a:rPr lang="en-CA" sz="1500" dirty="0"/>
              <a:t> and facilitate easier online access to information you need to do legal aid work.</a:t>
            </a:r>
          </a:p>
          <a:p>
            <a:endParaRPr lang="en-CA" sz="1500" dirty="0"/>
          </a:p>
          <a:p>
            <a:pPr marL="0" indent="0">
              <a:buNone/>
            </a:pPr>
            <a:endParaRPr lang="en-CA" sz="1500" dirty="0"/>
          </a:p>
          <a:p>
            <a:endParaRPr lang="en-CA" sz="1500" dirty="0"/>
          </a:p>
          <a:p>
            <a:pPr marL="0" indent="0">
              <a:buNone/>
            </a:pPr>
            <a:r>
              <a:rPr lang="en-CA" sz="1500" dirty="0"/>
              <a:t> </a:t>
            </a:r>
          </a:p>
          <a:p>
            <a:pPr marL="0" indent="0">
              <a:buNone/>
            </a:pPr>
            <a:r>
              <a:rPr lang="en-CA" sz="1500" dirty="0"/>
              <a:t> </a:t>
            </a:r>
          </a:p>
          <a:p>
            <a:pPr marL="0" indent="0">
              <a:buNone/>
            </a:pPr>
            <a:r>
              <a:rPr lang="en-CA" sz="1500" dirty="0"/>
              <a:t> </a:t>
            </a:r>
          </a:p>
          <a:p>
            <a:pPr marL="0" indent="0">
              <a:buNone/>
            </a:pPr>
            <a:r>
              <a:rPr lang="en-CA" sz="1500" dirty="0"/>
              <a:t> </a:t>
            </a:r>
          </a:p>
          <a:p>
            <a:endParaRPr lang="en-CA" sz="1500"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Principles</a:t>
            </a:r>
            <a:endParaRPr lang="en-CA" dirty="0"/>
          </a:p>
        </p:txBody>
      </p:sp>
      <p:sp>
        <p:nvSpPr>
          <p:cNvPr id="3" name="Content Placeholder 2"/>
          <p:cNvSpPr>
            <a:spLocks noGrp="1"/>
          </p:cNvSpPr>
          <p:nvPr>
            <p:ph idx="1"/>
          </p:nvPr>
        </p:nvSpPr>
        <p:spPr/>
        <p:txBody>
          <a:bodyPr>
            <a:normAutofit fontScale="92500"/>
          </a:bodyPr>
          <a:lstStyle/>
          <a:p>
            <a:pPr lvl="1"/>
            <a:r>
              <a:rPr lang="en-CA" sz="2400" dirty="0"/>
              <a:t>Flexibility to adjust to changing needs</a:t>
            </a:r>
          </a:p>
          <a:p>
            <a:pPr lvl="1"/>
            <a:r>
              <a:rPr lang="en-CA" sz="2400" dirty="0"/>
              <a:t>Cost effectiveness to promote sustainability</a:t>
            </a:r>
          </a:p>
          <a:p>
            <a:pPr lvl="1"/>
            <a:r>
              <a:rPr lang="en-CA" sz="2400" dirty="0"/>
              <a:t>Efficiency to ensure the best use of resources</a:t>
            </a:r>
          </a:p>
          <a:p>
            <a:pPr lvl="1"/>
            <a:r>
              <a:rPr lang="en-CA" sz="2400" dirty="0"/>
              <a:t>Accountability</a:t>
            </a:r>
          </a:p>
          <a:p>
            <a:pPr lvl="1"/>
            <a:r>
              <a:rPr lang="en-CA" sz="2400" dirty="0"/>
              <a:t>Fairness to ensure payment is reflective of the work done</a:t>
            </a:r>
          </a:p>
          <a:p>
            <a:pPr lvl="1"/>
            <a:r>
              <a:rPr lang="en-CA" sz="2400" dirty="0"/>
              <a:t>Incentive for good client service and for lawyers to accept LAO clients</a:t>
            </a:r>
          </a:p>
          <a:p>
            <a:pPr lvl="1"/>
            <a:endParaRPr lang="en-CA" dirty="0"/>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Consultation process’ three parts:</a:t>
            </a:r>
            <a:endParaRPr lang="en-CA" dirty="0"/>
          </a:p>
        </p:txBody>
      </p:sp>
      <p:sp>
        <p:nvSpPr>
          <p:cNvPr id="3" name="Content Placeholder 2"/>
          <p:cNvSpPr>
            <a:spLocks noGrp="1"/>
          </p:cNvSpPr>
          <p:nvPr>
            <p:ph idx="1"/>
          </p:nvPr>
        </p:nvSpPr>
        <p:spPr/>
        <p:txBody>
          <a:bodyPr/>
          <a:lstStyle/>
          <a:p>
            <a:pPr marL="385763" indent="-385763">
              <a:buFont typeface="+mj-lt"/>
              <a:buAutoNum type="arabicPeriod"/>
            </a:pPr>
            <a:r>
              <a:rPr lang="en-CA" dirty="0" smtClean="0"/>
              <a:t>Small group discussions based on area of law – open to all panel members</a:t>
            </a:r>
          </a:p>
          <a:p>
            <a:pPr marL="385763" indent="-385763">
              <a:buFont typeface="+mj-lt"/>
              <a:buAutoNum type="arabicPeriod"/>
            </a:pPr>
            <a:r>
              <a:rPr lang="en-CA" dirty="0" smtClean="0"/>
              <a:t>Survey sent to all panel members</a:t>
            </a:r>
          </a:p>
          <a:p>
            <a:pPr marL="385763" indent="-385763">
              <a:buFont typeface="+mj-lt"/>
              <a:buAutoNum type="arabicPeriod"/>
            </a:pPr>
            <a:r>
              <a:rPr lang="en-CA" dirty="0" smtClean="0"/>
              <a:t>Written submissions</a:t>
            </a:r>
            <a:endParaRPr lang="en-CA" dirty="0"/>
          </a:p>
          <a:p>
            <a:pPr marL="0" indent="0">
              <a:buNone/>
            </a:pPr>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we have heard from you</a:t>
            </a:r>
            <a:endParaRPr lang="en-CA" dirty="0"/>
          </a:p>
        </p:txBody>
      </p:sp>
      <p:sp>
        <p:nvSpPr>
          <p:cNvPr id="3" name="Content Placeholder 2"/>
          <p:cNvSpPr>
            <a:spLocks noGrp="1"/>
          </p:cNvSpPr>
          <p:nvPr>
            <p:ph idx="1"/>
          </p:nvPr>
        </p:nvSpPr>
        <p:spPr/>
        <p:txBody>
          <a:bodyPr>
            <a:normAutofit fontScale="85000" lnSpcReduction="10000"/>
          </a:bodyPr>
          <a:lstStyle/>
          <a:p>
            <a:r>
              <a:rPr lang="en-CA" i="1" dirty="0"/>
              <a:t>Legal Aid Online</a:t>
            </a:r>
            <a:r>
              <a:rPr lang="en-CA" dirty="0"/>
              <a:t> is outdated and difficult to navigate</a:t>
            </a:r>
            <a:r>
              <a:rPr lang="en-CA" dirty="0" smtClean="0"/>
              <a:t>.</a:t>
            </a:r>
          </a:p>
          <a:p>
            <a:r>
              <a:rPr lang="en-CA" dirty="0"/>
              <a:t>D</a:t>
            </a:r>
            <a:r>
              <a:rPr lang="en-CA" dirty="0" smtClean="0"/>
              <a:t>iscretion </a:t>
            </a:r>
            <a:r>
              <a:rPr lang="en-CA" dirty="0"/>
              <a:t>payments are unpredictable and infrequently </a:t>
            </a:r>
            <a:r>
              <a:rPr lang="en-CA" dirty="0" smtClean="0"/>
              <a:t>approved.</a:t>
            </a:r>
          </a:p>
          <a:p>
            <a:r>
              <a:rPr lang="en-CA" dirty="0" smtClean="0"/>
              <a:t>The </a:t>
            </a:r>
            <a:r>
              <a:rPr lang="en-CA" dirty="0"/>
              <a:t>tariff is inadequate, particularly to deliver high quality legal services</a:t>
            </a:r>
            <a:r>
              <a:rPr lang="en-CA" dirty="0" smtClean="0"/>
              <a:t>.</a:t>
            </a:r>
          </a:p>
          <a:p>
            <a:r>
              <a:rPr lang="en-CA" dirty="0" smtClean="0"/>
              <a:t> </a:t>
            </a:r>
            <a:r>
              <a:rPr lang="en-CA" dirty="0"/>
              <a:t>T</a:t>
            </a:r>
            <a:r>
              <a:rPr lang="en-CA" dirty="0" smtClean="0"/>
              <a:t>he </a:t>
            </a:r>
            <a:r>
              <a:rPr lang="en-CA" dirty="0"/>
              <a:t>administrative effort for billing is too </a:t>
            </a:r>
            <a:r>
              <a:rPr lang="en-CA" dirty="0" smtClean="0"/>
              <a:t>onerous.</a:t>
            </a:r>
          </a:p>
          <a:p>
            <a:r>
              <a:rPr lang="en-CA" dirty="0" smtClean="0"/>
              <a:t>Only 24 </a:t>
            </a:r>
            <a:r>
              <a:rPr lang="en-CA" dirty="0"/>
              <a:t>percent of respondents </a:t>
            </a:r>
            <a:r>
              <a:rPr lang="en-CA" dirty="0" smtClean="0"/>
              <a:t>to the 2019 Lawyer Satisfaction Survey viewed </a:t>
            </a:r>
            <a:r>
              <a:rPr lang="en-CA" dirty="0"/>
              <a:t>LAO billing and payment practices positively, the lowest percentage compared to other areas of LAO activity surveyed.</a:t>
            </a:r>
          </a:p>
          <a:p>
            <a:endParaRPr lang="en-CA" dirty="0"/>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309"/>
            <a:ext cx="7886700" cy="994172"/>
          </a:xfrm>
        </p:spPr>
        <p:txBody>
          <a:bodyPr/>
          <a:lstStyle/>
          <a:p>
            <a:r>
              <a:rPr lang="en-CA" dirty="0" smtClean="0"/>
              <a:t>Process</a:t>
            </a:r>
            <a:endParaRPr lang="en-CA" dirty="0"/>
          </a:p>
        </p:txBody>
      </p:sp>
      <p:sp>
        <p:nvSpPr>
          <p:cNvPr id="3" name="Content Placeholder 2"/>
          <p:cNvSpPr>
            <a:spLocks noGrp="1"/>
          </p:cNvSpPr>
          <p:nvPr>
            <p:ph idx="1"/>
          </p:nvPr>
        </p:nvSpPr>
        <p:spPr>
          <a:xfrm>
            <a:off x="628650" y="1086481"/>
            <a:ext cx="7886700" cy="3263504"/>
          </a:xfrm>
        </p:spPr>
        <p:txBody>
          <a:bodyPr>
            <a:normAutofit fontScale="92500" lnSpcReduction="20000"/>
          </a:bodyPr>
          <a:lstStyle/>
          <a:p>
            <a:pPr marL="0" indent="0">
              <a:buNone/>
            </a:pPr>
            <a:endParaRPr lang="en-CA" dirty="0" smtClean="0"/>
          </a:p>
          <a:p>
            <a:pPr marL="385763" indent="-385763">
              <a:buFont typeface="+mj-lt"/>
              <a:buAutoNum type="arabicPeriod"/>
            </a:pPr>
            <a:r>
              <a:rPr lang="en-CA" dirty="0" smtClean="0"/>
              <a:t>The first set of questions are of a general nature and your views on these issues will help focus our work going forward.</a:t>
            </a:r>
          </a:p>
          <a:p>
            <a:pPr marL="385763" indent="-385763">
              <a:buFont typeface="+mj-lt"/>
              <a:buAutoNum type="arabicPeriod"/>
            </a:pPr>
            <a:r>
              <a:rPr lang="en-CA" dirty="0" smtClean="0"/>
              <a:t>The questions that follow are based on feedback that has been provided in the past and we want to get your views on these issues and potential solutions.</a:t>
            </a:r>
          </a:p>
          <a:p>
            <a:pPr marL="385763" indent="-385763">
              <a:buFont typeface="+mj-lt"/>
              <a:buAutoNum type="arabicPeriod"/>
            </a:pPr>
            <a:r>
              <a:rPr lang="en-CA" dirty="0" smtClean="0"/>
              <a:t>We hope that our conversation these issues will generate further discussion on other issues and possible solutions. </a:t>
            </a:r>
          </a:p>
        </p:txBody>
      </p:sp>
      <p:sp>
        <p:nvSpPr>
          <p:cNvPr id="4" name="Slide Number Placeholder 3"/>
          <p:cNvSpPr>
            <a:spLocks noGrp="1"/>
          </p:cNvSpPr>
          <p:nvPr>
            <p:ph type="sldNum" sz="quarter" idx="4294967295"/>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Description0 xmlns="2adefbcc-9ce9-4f92-b89f-7ad215441831"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05FAAF-7E22-4220-86E8-F0F5E80C5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07C37A6-B183-4C1F-9DA2-7736C44A4B8B}">
  <ds:schemaRefs>
    <ds:schemaRef ds:uri="http://schemas.microsoft.com/office/2006/metadata/properties"/>
    <ds:schemaRef ds:uri="http://schemas.openxmlformats.org/package/2006/metadata/core-properties"/>
    <ds:schemaRef ds:uri="http://schemas.microsoft.com/sharepoint/v3"/>
    <ds:schemaRef ds:uri="http://purl.org/dc/terms/"/>
    <ds:schemaRef ds:uri="2adefbcc-9ce9-4f92-b89f-7ad215441831"/>
    <ds:schemaRef ds:uri="http://purl.org/dc/elements/1.1/"/>
    <ds:schemaRef ds:uri="http://www.w3.org/XML/1998/namespace"/>
    <ds:schemaRef ds:uri="http://purl.org/dc/dcmitype/"/>
    <ds:schemaRef ds:uri="http://schemas.microsoft.com/office/2006/documentManagement/types"/>
  </ds:schemaRefs>
</ds:datastoreItem>
</file>

<file path=customXml/itemProps3.xml><?xml version="1.0" encoding="utf-8"?>
<ds:datastoreItem xmlns:ds="http://schemas.openxmlformats.org/officeDocument/2006/customXml" ds:itemID="{CB8784A5-74A1-4096-986A-AB795C9B71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Internal_Blue (1)</Template>
  <TotalTime>149</TotalTime>
  <Words>1133</Words>
  <Application>Microsoft Office PowerPoint</Application>
  <PresentationFormat>On-screen Show (16:9)</PresentationFormat>
  <Paragraphs>121</Paragraphs>
  <Slides>18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vt:lpstr>
      <vt:lpstr>Century Schoolbook</vt:lpstr>
      <vt:lpstr>Wingdings</vt:lpstr>
      <vt:lpstr>Template - New Green - Widescreen</vt:lpstr>
      <vt:lpstr>Tariff consultations</vt:lpstr>
      <vt:lpstr>Agenda</vt:lpstr>
      <vt:lpstr>Welcome and introductions</vt:lpstr>
      <vt:lpstr>Background</vt:lpstr>
      <vt:lpstr>Context</vt:lpstr>
      <vt:lpstr>Principles</vt:lpstr>
      <vt:lpstr>Consultation process’ three parts:</vt:lpstr>
      <vt:lpstr>What we have heard from you</vt:lpstr>
      <vt:lpstr>Process</vt:lpstr>
      <vt:lpstr>Improving Legal Aid Online and the Tariff</vt:lpstr>
      <vt:lpstr>Start and end times for hearings </vt:lpstr>
      <vt:lpstr>Adjusting tariff inadequacies: Reducing reliance on discretion</vt:lpstr>
      <vt:lpstr>Adjusting tariff inadequacies – Withdrawal of charges</vt:lpstr>
      <vt:lpstr>Block fees</vt:lpstr>
      <vt:lpstr>Crown’s election</vt:lpstr>
      <vt:lpstr>Other matters</vt:lpstr>
      <vt:lpstr>Next steps and estimated timelines</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Tariff consultations: Criminal law (December 2020)</dc:title>
  <dc:creator>Jonathan Pulik</dc:creator>
  <cp:lastModifiedBy>Christopher Cowley</cp:lastModifiedBy>
  <cp:revision>24</cp:revision>
  <cp:lastPrinted>2016-06-10T15:44:07Z</cp:lastPrinted>
  <dcterms:created xsi:type="dcterms:W3CDTF">2020-11-23T13:29:51Z</dcterms:created>
  <dcterms:modified xsi:type="dcterms:W3CDTF">2020-12-04T17:20:01Z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